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varScale="1">
        <p:scale>
          <a:sx n="77" d="100"/>
          <a:sy n="77" d="100"/>
        </p:scale>
        <p:origin x="3492"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247" cy="498328"/>
          </a:xfrm>
          <a:prstGeom prst="rect">
            <a:avLst/>
          </a:prstGeom>
        </p:spPr>
        <p:txBody>
          <a:bodyPr vert="horz" lIns="92107" tIns="46053" rIns="92107" bIns="4605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826" y="0"/>
            <a:ext cx="2946246" cy="498328"/>
          </a:xfrm>
          <a:prstGeom prst="rect">
            <a:avLst/>
          </a:prstGeom>
        </p:spPr>
        <p:txBody>
          <a:bodyPr vert="horz" lIns="92107" tIns="46053" rIns="92107" bIns="46053" rtlCol="0"/>
          <a:lstStyle>
            <a:lvl1pPr algn="r">
              <a:defRPr sz="1200"/>
            </a:lvl1pPr>
          </a:lstStyle>
          <a:p>
            <a:fld id="{4A15B2C2-C2E8-443C-8BCD-D41CAE0ED780}" type="datetimeFigureOut">
              <a:rPr kumimoji="1" lang="ja-JP" altLang="en-US" smtClean="0"/>
              <a:t>2022/10/31</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8038"/>
          </a:xfrm>
          <a:prstGeom prst="rect">
            <a:avLst/>
          </a:prstGeom>
          <a:noFill/>
          <a:ln w="12700">
            <a:solidFill>
              <a:prstClr val="black"/>
            </a:solidFill>
          </a:ln>
        </p:spPr>
        <p:txBody>
          <a:bodyPr vert="horz" lIns="92107" tIns="46053" rIns="92107" bIns="46053" rtlCol="0" anchor="ctr"/>
          <a:lstStyle/>
          <a:p>
            <a:endParaRPr lang="ja-JP" altLang="en-US"/>
          </a:p>
        </p:txBody>
      </p:sp>
      <p:sp>
        <p:nvSpPr>
          <p:cNvPr id="5" name="ノート プレースホルダー 4"/>
          <p:cNvSpPr>
            <a:spLocks noGrp="1"/>
          </p:cNvSpPr>
          <p:nvPr>
            <p:ph type="body" sz="quarter" idx="3"/>
          </p:nvPr>
        </p:nvSpPr>
        <p:spPr>
          <a:xfrm>
            <a:off x="679287" y="4777245"/>
            <a:ext cx="5439102" cy="3908364"/>
          </a:xfrm>
          <a:prstGeom prst="rect">
            <a:avLst/>
          </a:prstGeom>
        </p:spPr>
        <p:txBody>
          <a:bodyPr vert="horz" lIns="92107" tIns="46053" rIns="92107" bIns="4605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8310"/>
            <a:ext cx="2946247" cy="498328"/>
          </a:xfrm>
          <a:prstGeom prst="rect">
            <a:avLst/>
          </a:prstGeom>
        </p:spPr>
        <p:txBody>
          <a:bodyPr vert="horz" lIns="92107" tIns="46053" rIns="92107" bIns="4605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826" y="9428310"/>
            <a:ext cx="2946246" cy="498328"/>
          </a:xfrm>
          <a:prstGeom prst="rect">
            <a:avLst/>
          </a:prstGeom>
        </p:spPr>
        <p:txBody>
          <a:bodyPr vert="horz" lIns="92107" tIns="46053" rIns="92107" bIns="46053"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873ED3B-0596-4534-9716-11E4B25DEC5F}" type="slidenum">
              <a:rPr kumimoji="1" lang="ja-JP" altLang="en-US" smtClean="0"/>
              <a:t>2</a:t>
            </a:fld>
            <a:endParaRPr kumimoji="1" lang="ja-JP" altLang="en-US"/>
          </a:p>
        </p:txBody>
      </p:sp>
    </p:spTree>
    <p:extLst>
      <p:ext uri="{BB962C8B-B14F-4D97-AF65-F5344CB8AC3E}">
        <p14:creationId xmlns:p14="http://schemas.microsoft.com/office/powerpoint/2010/main" val="236365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2022/10/31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2022/10/31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svg"/></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2393950" y="493957"/>
            <a:ext cx="4578351"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　令和４年９月２１日公開　香川県</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a:latin typeface="メイリオ" panose="020B0604030504040204" pitchFamily="50" charset="-128"/>
                <a:ea typeface="メイリオ" panose="020B0604030504040204" pitchFamily="50" charset="-128"/>
              </a:rPr>
              <a:t>（</a:t>
            </a:r>
            <a:r>
              <a:rPr kumimoji="1" lang="en-US" altLang="ja-JP" sz="1050" b="1" dirty="0">
                <a:latin typeface="メイリオ" panose="020B0604030504040204" pitchFamily="50" charset="-128"/>
                <a:ea typeface="メイリオ" panose="020B0604030504040204" pitchFamily="50" charset="-128"/>
              </a:rPr>
              <a:t>※</a:t>
            </a:r>
            <a:r>
              <a:rPr kumimoji="1" lang="ja-JP" altLang="en-US" sz="105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（注）収容率（上限）において、⑤を選択した場合は、「大声あり」と「大声なし」のエリアの区分ごとの収容定員・参加人数を記載すること。 </a:t>
            </a:r>
          </a:p>
        </p:txBody>
      </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別紙１</a:t>
            </a:r>
          </a:p>
        </p:txBody>
      </p:sp>
      <p:graphicFrame>
        <p:nvGraphicFramePr>
          <p:cNvPr id="7" name="表 6"/>
          <p:cNvGraphicFramePr>
            <a:graphicFrameLocks noGrp="1"/>
          </p:cNvGraphicFramePr>
          <p:nvPr>
            <p:extLst>
              <p:ext uri="{D42A27DB-BD31-4B8C-83A1-F6EECF244321}">
                <p14:modId xmlns:p14="http://schemas.microsoft.com/office/powerpoint/2010/main" val="355651320"/>
              </p:ext>
            </p:extLst>
          </p:nvPr>
        </p:nvGraphicFramePr>
        <p:xfrm>
          <a:off x="151072" y="799780"/>
          <a:ext cx="6589011" cy="8298180"/>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466985">
                <a:tc>
                  <a:txBody>
                    <a:bodyPr/>
                    <a:lstStyle/>
                    <a:p>
                      <a:pPr algn="ctr"/>
                      <a:r>
                        <a:rPr kumimoji="1" lang="ja-JP" altLang="en-US" sz="2000" b="1" dirty="0">
                          <a:solidFill>
                            <a:schemeClr val="bg1"/>
                          </a:solidFill>
                          <a:latin typeface="メイリオ" panose="020B0604030504040204" pitchFamily="50" charset="-128"/>
                          <a:ea typeface="メイリオ" panose="020B0604030504040204" pitchFamily="50" charset="-128"/>
                        </a:rPr>
                        <a:t>開催</a:t>
                      </a:r>
                      <a:endParaRPr kumimoji="1" lang="en-US" altLang="ja-JP" sz="20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a:solidFill>
                            <a:schemeClr val="bg1"/>
                          </a:solidFill>
                          <a:latin typeface="メイリオ" panose="020B0604030504040204" pitchFamily="50" charset="-128"/>
                          <a:ea typeface="メイリオ" panose="020B0604030504040204" pitchFamily="50" charset="-128"/>
                        </a:rPr>
                        <a:t>概要</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000" b="1" kern="1200" dirty="0">
                          <a:solidFill>
                            <a:schemeClr val="tx1"/>
                          </a:solidFill>
                          <a:latin typeface="メイリオ" panose="020B0604030504040204" pitchFamily="50" charset="-128"/>
                          <a:ea typeface="メイリオ" panose="020B0604030504040204" pitchFamily="50" charset="-128"/>
                          <a:cs typeface="+mn-cs"/>
                        </a:rPr>
                        <a:t>今回は歴史的な街並みが残っているさぬき市志度寺門前エリアで「源内ランタン」を使ったライトアップを行い、さぬき市のまちの魅力を感じてもらえるイベントです。香川県内の特産品などを使用した美味しいお店が集合するほか、伝統工芸士による桐下駄の鼻緒付け体験や地域の方とミニランタンを作るワークショップを開催します。</a:t>
                      </a:r>
                      <a:endParaRPr kumimoji="1" lang="en-US" altLang="ja-JP" sz="10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a:latin typeface="メイリオ" panose="020B0604030504040204" pitchFamily="50" charset="-128"/>
                          <a:ea typeface="メイリオ" panose="020B0604030504040204" pitchFamily="50" charset="-128"/>
                        </a:rPr>
                        <a:t>イベント名</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b="1" dirty="0">
                          <a:latin typeface="メイリオ" panose="020B0604030504040204" pitchFamily="50" charset="-128"/>
                          <a:ea typeface="メイリオ" panose="020B0604030504040204" pitchFamily="50" charset="-128"/>
                        </a:rPr>
                        <a:t>さぬきバル「源内通り編」</a:t>
                      </a:r>
                      <a:endParaRPr kumimoji="1" lang="en-US" altLang="ja-JP" b="1" dirty="0">
                        <a:latin typeface="メイリオ" panose="020B0604030504040204" pitchFamily="50" charset="-128"/>
                        <a:ea typeface="メイリオ" panose="020B0604030504040204" pitchFamily="50" charset="-128"/>
                      </a:endParaRPr>
                    </a:p>
                    <a:p>
                      <a:pPr algn="ctr"/>
                      <a:r>
                        <a:rPr kumimoji="1" lang="en-US" altLang="ja-JP" sz="1400" b="1" dirty="0">
                          <a:latin typeface="メイリオ" panose="020B0604030504040204" pitchFamily="50" charset="-128"/>
                          <a:ea typeface="メイリオ" panose="020B0604030504040204" pitchFamily="50" charset="-128"/>
                        </a:rPr>
                        <a:t>URL</a:t>
                      </a:r>
                      <a:r>
                        <a:rPr kumimoji="1" lang="ja-JP" altLang="en-US" sz="1400" b="1" dirty="0">
                          <a:latin typeface="メイリオ" panose="020B0604030504040204" pitchFamily="50" charset="-128"/>
                          <a:ea typeface="メイリオ" panose="020B0604030504040204" pitchFamily="50" charset="-128"/>
                        </a:rPr>
                        <a:t>　</a:t>
                      </a:r>
                      <a:r>
                        <a:rPr kumimoji="1" lang="en-US" altLang="ja-JP" sz="1400" b="1" dirty="0">
                          <a:latin typeface="メイリオ" panose="020B0604030504040204" pitchFamily="50" charset="-128"/>
                          <a:ea typeface="メイリオ" panose="020B0604030504040204" pitchFamily="50" charset="-128"/>
                        </a:rPr>
                        <a:t>https://sanuki-kanko.jp/</a:t>
                      </a:r>
                      <a:endParaRPr kumimoji="1" lang="ja-JP" altLang="en-US" b="1"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373648">
                <a:tc>
                  <a:txBody>
                    <a:bodyPr/>
                    <a:lstStyle/>
                    <a:p>
                      <a:pPr algn="ctr"/>
                      <a:r>
                        <a:rPr kumimoji="1" lang="ja-JP" altLang="en-US" sz="1400" b="1" dirty="0">
                          <a:latin typeface="メイリオ" panose="020B0604030504040204" pitchFamily="50" charset="-128"/>
                          <a:ea typeface="メイリオ" panose="020B0604030504040204" pitchFamily="50" charset="-128"/>
                        </a:rPr>
                        <a:t>出演者・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チーム等</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endParaRPr kumimoji="1" lang="ja-JP" altLang="en-US" sz="1100"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549596">
                <a:tc>
                  <a:txBody>
                    <a:bodyPr/>
                    <a:lstStyle/>
                    <a:p>
                      <a:pPr algn="ctr"/>
                      <a:r>
                        <a:rPr kumimoji="1" lang="ja-JP" altLang="en-US" sz="1400" b="1" dirty="0">
                          <a:latin typeface="メイリオ" panose="020B0604030504040204" pitchFamily="50" charset="-128"/>
                          <a:ea typeface="メイリオ" panose="020B0604030504040204" pitchFamily="50" charset="-128"/>
                        </a:rPr>
                        <a:t>開催日時</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令和</a:t>
                      </a:r>
                      <a:r>
                        <a:rPr kumimoji="1" lang="en-US" altLang="ja-JP" sz="1400" b="1" dirty="0">
                          <a:latin typeface="メイリオ" panose="020B0604030504040204" pitchFamily="50" charset="-128"/>
                          <a:ea typeface="メイリオ" panose="020B0604030504040204" pitchFamily="50" charset="-128"/>
                        </a:rPr>
                        <a:t>4</a:t>
                      </a:r>
                      <a:r>
                        <a:rPr kumimoji="1" lang="ja-JP" altLang="en-US" sz="1400" b="1" dirty="0">
                          <a:latin typeface="メイリオ" panose="020B0604030504040204" pitchFamily="50" charset="-128"/>
                          <a:ea typeface="メイリオ" panose="020B0604030504040204" pitchFamily="50" charset="-128"/>
                        </a:rPr>
                        <a:t>年</a:t>
                      </a:r>
                      <a:r>
                        <a:rPr kumimoji="1" lang="en-US" altLang="ja-JP" sz="1400" b="1" dirty="0">
                          <a:latin typeface="メイリオ" panose="020B0604030504040204" pitchFamily="50" charset="-128"/>
                          <a:ea typeface="メイリオ" panose="020B0604030504040204" pitchFamily="50" charset="-128"/>
                        </a:rPr>
                        <a:t>11</a:t>
                      </a:r>
                      <a:r>
                        <a:rPr kumimoji="1" lang="ja-JP" altLang="en-US" sz="1400" b="1" dirty="0">
                          <a:latin typeface="メイリオ" panose="020B0604030504040204" pitchFamily="50" charset="-128"/>
                          <a:ea typeface="メイリオ" panose="020B0604030504040204" pitchFamily="50" charset="-128"/>
                        </a:rPr>
                        <a:t>月</a:t>
                      </a:r>
                      <a:r>
                        <a:rPr kumimoji="1" lang="en-US" altLang="ja-JP" sz="1400" b="1" dirty="0">
                          <a:latin typeface="メイリオ" panose="020B0604030504040204" pitchFamily="50" charset="-128"/>
                          <a:ea typeface="メイリオ" panose="020B0604030504040204" pitchFamily="50" charset="-128"/>
                        </a:rPr>
                        <a:t>5</a:t>
                      </a:r>
                      <a:r>
                        <a:rPr kumimoji="1" lang="ja-JP" altLang="en-US" sz="1400" b="1" dirty="0">
                          <a:latin typeface="メイリオ" panose="020B0604030504040204" pitchFamily="50" charset="-128"/>
                          <a:ea typeface="メイリオ" panose="020B0604030504040204" pitchFamily="50" charset="-128"/>
                        </a:rPr>
                        <a:t>日 </a:t>
                      </a:r>
                      <a:r>
                        <a:rPr kumimoji="1" lang="en-US" altLang="ja-JP" sz="1400" b="1" dirty="0">
                          <a:latin typeface="メイリオ" panose="020B0604030504040204" pitchFamily="50" charset="-128"/>
                          <a:ea typeface="メイリオ" panose="020B0604030504040204" pitchFamily="50" charset="-128"/>
                        </a:rPr>
                        <a:t>15</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00</a:t>
                      </a:r>
                      <a:r>
                        <a:rPr kumimoji="1" lang="ja-JP" altLang="en-US" sz="1400" b="1" dirty="0">
                          <a:latin typeface="メイリオ" panose="020B0604030504040204" pitchFamily="50" charset="-128"/>
                          <a:ea typeface="メイリオ" panose="020B0604030504040204" pitchFamily="50" charset="-128"/>
                        </a:rPr>
                        <a:t>分 ～ </a:t>
                      </a:r>
                      <a:r>
                        <a:rPr kumimoji="1" lang="en-US" altLang="ja-JP" sz="1400" b="1" dirty="0">
                          <a:latin typeface="メイリオ" panose="020B0604030504040204" pitchFamily="50" charset="-128"/>
                          <a:ea typeface="メイリオ" panose="020B0604030504040204" pitchFamily="50" charset="-128"/>
                        </a:rPr>
                        <a:t>20</a:t>
                      </a:r>
                      <a:r>
                        <a:rPr kumimoji="1" lang="ja-JP" altLang="en-US" sz="1400" b="1" dirty="0">
                          <a:latin typeface="メイリオ" panose="020B0604030504040204" pitchFamily="50" charset="-128"/>
                          <a:ea typeface="メイリオ" panose="020B0604030504040204" pitchFamily="50" charset="-128"/>
                        </a:rPr>
                        <a:t>時</a:t>
                      </a:r>
                      <a:r>
                        <a:rPr kumimoji="1" lang="en-US" altLang="ja-JP" sz="1400" b="1" dirty="0">
                          <a:latin typeface="メイリオ" panose="020B0604030504040204" pitchFamily="50" charset="-128"/>
                          <a:ea typeface="メイリオ" panose="020B0604030504040204" pitchFamily="50" charset="-128"/>
                        </a:rPr>
                        <a:t>00</a:t>
                      </a:r>
                      <a:r>
                        <a:rPr kumimoji="1" lang="ja-JP" altLang="en-US" sz="1400" b="1" dirty="0">
                          <a:latin typeface="メイリオ" panose="020B0604030504040204" pitchFamily="50" charset="-128"/>
                          <a:ea typeface="メイリオ" panose="020B0604030504040204" pitchFamily="50" charset="-128"/>
                        </a:rPr>
                        <a:t>分</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ja-JP" altLang="en-US" sz="1200" b="1"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163231">
                <a:tc>
                  <a:txBody>
                    <a:bodyPr/>
                    <a:lstStyle/>
                    <a:p>
                      <a:pPr algn="ctr"/>
                      <a:r>
                        <a:rPr kumimoji="1" lang="ja-JP" altLang="en-US" sz="1400" b="1" dirty="0">
                          <a:latin typeface="メイリオ" panose="020B0604030504040204" pitchFamily="50" charset="-128"/>
                          <a:ea typeface="メイリオ" panose="020B0604030504040204" pitchFamily="50" charset="-128"/>
                        </a:rPr>
                        <a:t>開催会場</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b="1" dirty="0">
                          <a:solidFill>
                            <a:schemeClr val="tx1"/>
                          </a:solidFill>
                          <a:latin typeface="メイリオ" panose="020B0604030504040204" pitchFamily="50" charset="-128"/>
                          <a:ea typeface="メイリオ" panose="020B0604030504040204" pitchFamily="50" charset="-128"/>
                        </a:rPr>
                        <a:t>さぬき市志度地区（志度寺門前通り）</a:t>
                      </a:r>
                      <a:endParaRPr kumimoji="1" lang="en-US" altLang="ja-JP" b="1" dirty="0">
                        <a:solidFill>
                          <a:schemeClr val="tx1"/>
                        </a:solidFill>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会場所在地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香川県さぬき市志度</a:t>
                      </a:r>
                      <a:r>
                        <a:rPr kumimoji="1" lang="en-US" altLang="ja-JP" sz="800" b="1" dirty="0">
                          <a:solidFill>
                            <a:schemeClr val="tx1"/>
                          </a:solidFill>
                          <a:latin typeface="メイリオ" panose="020B0604030504040204" pitchFamily="50" charset="-128"/>
                          <a:ea typeface="メイリオ" panose="020B0604030504040204" pitchFamily="50" charset="-128"/>
                        </a:rPr>
                        <a:t>587-1</a:t>
                      </a:r>
                      <a:r>
                        <a:rPr kumimoji="1" lang="ja-JP" altLang="en-US" sz="800" b="1" dirty="0">
                          <a:solidFill>
                            <a:schemeClr val="tx1"/>
                          </a:solidFill>
                          <a:latin typeface="メイリオ" panose="020B0604030504040204" pitchFamily="50" charset="-128"/>
                          <a:ea typeface="メイリオ" panose="020B0604030504040204" pitchFamily="50" charset="-128"/>
                        </a:rPr>
                        <a:t> （平賀源内記念館）周辺　　　　　　　　　　　　　　　　　　　　　　　　　　　　　　　　</a:t>
                      </a:r>
                      <a:endParaRPr kumimoji="1" lang="en-US" altLang="ja-JP" sz="8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800" b="1" dirty="0">
                          <a:solidFill>
                            <a:schemeClr val="tx1"/>
                          </a:solidFill>
                          <a:latin typeface="メイリオ" panose="020B0604030504040204" pitchFamily="50" charset="-128"/>
                          <a:ea typeface="メイリオ" panose="020B0604030504040204" pitchFamily="50" charset="-128"/>
                        </a:rPr>
                        <a:t>香川県さぬき市志度</a:t>
                      </a:r>
                      <a:r>
                        <a:rPr kumimoji="1" lang="en-US" altLang="ja-JP" sz="800" b="1" dirty="0">
                          <a:solidFill>
                            <a:schemeClr val="tx1"/>
                          </a:solidFill>
                          <a:latin typeface="メイリオ" panose="020B0604030504040204" pitchFamily="50" charset="-128"/>
                          <a:ea typeface="メイリオ" panose="020B0604030504040204" pitchFamily="50" charset="-128"/>
                        </a:rPr>
                        <a:t>802</a:t>
                      </a:r>
                      <a:r>
                        <a:rPr kumimoji="1" lang="ja-JP" altLang="en-US" sz="800" b="1" dirty="0">
                          <a:solidFill>
                            <a:schemeClr val="tx1"/>
                          </a:solidFill>
                          <a:latin typeface="メイリオ" panose="020B0604030504040204" pitchFamily="50" charset="-128"/>
                          <a:ea typeface="メイリオ" panose="020B0604030504040204" pitchFamily="50" charset="-128"/>
                        </a:rPr>
                        <a:t>　 （旧さのや呉服店）周辺</a:t>
                      </a:r>
                      <a:endParaRPr kumimoji="1" lang="en-US" altLang="ja-JP" sz="800" b="1" dirty="0">
                        <a:solidFill>
                          <a:schemeClr val="tx1"/>
                        </a:solidFill>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b="1" dirty="0">
                          <a:latin typeface="メイリオ" panose="020B0604030504040204" pitchFamily="50" charset="-128"/>
                          <a:ea typeface="メイリオ" panose="020B0604030504040204" pitchFamily="50" charset="-128"/>
                        </a:rPr>
                        <a:t>（一社）さぬき市観光協会</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a:latin typeface="メイリオ" panose="020B0604030504040204" pitchFamily="50" charset="-128"/>
                          <a:ea typeface="メイリオ" panose="020B0604030504040204" pitchFamily="50" charset="-128"/>
                        </a:rPr>
                        <a:t>主催者所在地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ctr"/>
                      <a:r>
                        <a:rPr kumimoji="1" lang="ja-JP" altLang="en-US" b="1" dirty="0">
                          <a:latin typeface="メイリオ" panose="020B0604030504040204" pitchFamily="50" charset="-128"/>
                          <a:ea typeface="メイリオ" panose="020B0604030504040204" pitchFamily="50" charset="-128"/>
                        </a:rPr>
                        <a:t>さぬき市志度</a:t>
                      </a:r>
                      <a:r>
                        <a:rPr kumimoji="1" lang="en-US" altLang="ja-JP" b="1" dirty="0">
                          <a:latin typeface="メイリオ" panose="020B0604030504040204" pitchFamily="50" charset="-128"/>
                          <a:ea typeface="メイリオ" panose="020B0604030504040204" pitchFamily="50" charset="-128"/>
                        </a:rPr>
                        <a:t>5385-8</a:t>
                      </a:r>
                      <a:endParaRPr kumimoji="1" lang="ja-JP" altLang="en-US" b="1"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a:latin typeface="メイリオ" panose="020B0604030504040204" pitchFamily="50" charset="-128"/>
                          <a:ea typeface="メイリオ" panose="020B0604030504040204" pitchFamily="50" charset="-128"/>
                        </a:rPr>
                        <a:t>主催者</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連絡先</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b="1" dirty="0">
                          <a:latin typeface="メイリオ" panose="020B0604030504040204" pitchFamily="50" charset="-128"/>
                          <a:ea typeface="メイリオ" panose="020B0604030504040204" pitchFamily="50" charset="-128"/>
                        </a:rPr>
                        <a:t>（電話番号）</a:t>
                      </a:r>
                      <a:endParaRPr kumimoji="1" lang="en-US" altLang="ja-JP" b="1" dirty="0">
                        <a:latin typeface="メイリオ" panose="020B0604030504040204" pitchFamily="50" charset="-128"/>
                        <a:ea typeface="メイリオ" panose="020B0604030504040204" pitchFamily="50" charset="-128"/>
                      </a:endParaRPr>
                    </a:p>
                    <a:p>
                      <a:pPr algn="ctr"/>
                      <a:r>
                        <a:rPr kumimoji="1" lang="en-US" altLang="ja-JP" b="1" dirty="0">
                          <a:latin typeface="メイリオ" panose="020B0604030504040204" pitchFamily="50" charset="-128"/>
                          <a:ea typeface="メイリオ" panose="020B0604030504040204" pitchFamily="50" charset="-128"/>
                        </a:rPr>
                        <a:t>087-894-1601</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ja-JP" altLang="en-US" dirty="0">
                          <a:latin typeface="メイリオ" panose="020B0604030504040204" pitchFamily="50" charset="-128"/>
                          <a:ea typeface="メイリオ" panose="020B0604030504040204" pitchFamily="50" charset="-128"/>
                        </a:rPr>
                        <a:t>（メールアドレス）　 　            </a:t>
                      </a:r>
                      <a:r>
                        <a:rPr kumimoji="1" lang="en-US" altLang="ja-JP" sz="1200" b="1" dirty="0">
                          <a:latin typeface="メイリオ" panose="020B0604030504040204" pitchFamily="50" charset="-128"/>
                          <a:ea typeface="メイリオ" panose="020B0604030504040204" pitchFamily="50" charset="-128"/>
                        </a:rPr>
                        <a:t>sanuki-kanko@md.pikara.ne.jp</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203037">
                <a:tc rowSpan="6">
                  <a:txBody>
                    <a:bodyPr/>
                    <a:lstStyle/>
                    <a:p>
                      <a:pPr algn="ctr"/>
                      <a:r>
                        <a:rPr kumimoji="1" lang="ja-JP" altLang="en-US" sz="1400" b="1" dirty="0">
                          <a:latin typeface="メイリオ" panose="020B0604030504040204" pitchFamily="50" charset="-128"/>
                          <a:ea typeface="メイリオ" panose="020B0604030504040204" pitchFamily="50" charset="-128"/>
                        </a:rPr>
                        <a:t>収容率</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（上限）</a:t>
                      </a:r>
                      <a:endParaRPr kumimoji="1" lang="en-US" altLang="ja-JP" sz="1400" b="1" dirty="0">
                        <a:latin typeface="メイリオ" panose="020B0604030504040204" pitchFamily="50" charset="-128"/>
                        <a:ea typeface="メイリオ" panose="020B0604030504040204" pitchFamily="50" charset="-128"/>
                      </a:endParaRPr>
                    </a:p>
                    <a:p>
                      <a:pPr algn="ctr"/>
                      <a:endParaRPr kumimoji="1" lang="en-US" altLang="ja-JP"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いずれかを選択</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大声なしで開催</a:t>
                      </a:r>
                      <a:endParaRPr kumimoji="1" lang="en-US" altLang="ja-JP"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①収容定員あり</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②収容定員なし</a:t>
                      </a:r>
                      <a:endParaRPr kumimoji="1" lang="en-US" altLang="ja-JP" sz="1400" b="1" dirty="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dirty="0">
                          <a:latin typeface="メイリオ" panose="020B0604030504040204" pitchFamily="50" charset="-128"/>
                          <a:ea typeface="メイリオ" panose="020B0604030504040204" pitchFamily="50" charset="-128"/>
                        </a:rPr>
                        <a:t>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203037">
                <a:tc vMerge="1">
                  <a:txBody>
                    <a:bodyPr/>
                    <a:lstStyle/>
                    <a:p>
                      <a:endParaRPr kumimoji="1" lang="ja-JP" altLang="en-US"/>
                    </a:p>
                  </a:txBody>
                  <a:tcPr/>
                </a:tc>
                <a:tc gridSpan="2">
                  <a:txBody>
                    <a:bodyPr/>
                    <a:lstStyle/>
                    <a:p>
                      <a:pPr algn="ctr"/>
                      <a:r>
                        <a:rPr kumimoji="1" lang="ja-JP" altLang="en-US" sz="1400" b="1" dirty="0">
                          <a:latin typeface="メイリオ" panose="020B0604030504040204" pitchFamily="50" charset="-128"/>
                          <a:ea typeface="メイリオ" panose="020B0604030504040204" pitchFamily="50" charset="-128"/>
                        </a:rPr>
                        <a:t>大声ありで開催</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480521">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a:latin typeface="メイリオ" panose="020B0604030504040204" pitchFamily="50" charset="-128"/>
                          <a:ea typeface="メイリオ" panose="020B0604030504040204" pitchFamily="50" charset="-128"/>
                        </a:rPr>
                        <a:t>③収容定員あり</a:t>
                      </a:r>
                      <a:endParaRPr kumimoji="1" lang="en-US" altLang="ja-JP" sz="1400" b="1" dirty="0">
                        <a:latin typeface="メイリオ" panose="020B0604030504040204" pitchFamily="50" charset="-128"/>
                        <a:ea typeface="メイリオ" panose="020B0604030504040204" pitchFamily="50" charset="-128"/>
                      </a:endParaRPr>
                    </a:p>
                    <a:p>
                      <a:pPr algn="ct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197961">
                <a:tc vMerge="1">
                  <a:txBody>
                    <a:bodyPr/>
                    <a:lstStyle/>
                    <a:p>
                      <a:endParaRPr kumimoji="1" lang="ja-JP" altLang="en-US"/>
                    </a:p>
                  </a:txBody>
                  <a:tcPr/>
                </a:tc>
                <a:tc gridSpan="2">
                  <a:txBody>
                    <a:bodyPr/>
                    <a:lstStyle/>
                    <a:p>
                      <a:pPr algn="ctr"/>
                      <a:r>
                        <a:rPr kumimoji="1" lang="ja-JP" altLang="ja-JP" sz="1350" b="1" kern="1200" dirty="0">
                          <a:solidFill>
                            <a:schemeClr val="tx1"/>
                          </a:solidFill>
                          <a:effectLst/>
                          <a:latin typeface="+mn-lt"/>
                          <a:ea typeface="+mn-ea"/>
                          <a:cs typeface="+mn-cs"/>
                        </a:rPr>
                        <a:t>「大声あり」</a:t>
                      </a:r>
                      <a:r>
                        <a:rPr kumimoji="1" lang="ja-JP" altLang="en-US" sz="1350" b="1" kern="1200" dirty="0">
                          <a:solidFill>
                            <a:schemeClr val="tx1"/>
                          </a:solidFill>
                          <a:effectLst/>
                          <a:latin typeface="+mn-lt"/>
                          <a:ea typeface="+mn-ea"/>
                          <a:cs typeface="+mn-cs"/>
                        </a:rPr>
                        <a:t>、</a:t>
                      </a:r>
                      <a:r>
                        <a:rPr kumimoji="1" lang="ja-JP" altLang="ja-JP" sz="1350" b="1" kern="1200" dirty="0">
                          <a:solidFill>
                            <a:schemeClr val="tx1"/>
                          </a:solidFill>
                          <a:effectLst/>
                          <a:latin typeface="+mn-lt"/>
                          <a:ea typeface="+mn-ea"/>
                          <a:cs typeface="+mn-cs"/>
                        </a:rPr>
                        <a:t>「大声なし」</a:t>
                      </a:r>
                      <a:r>
                        <a:rPr kumimoji="1" lang="ja-JP" altLang="en-US" sz="1350" b="1" kern="1200" dirty="0">
                          <a:solidFill>
                            <a:schemeClr val="tx1"/>
                          </a:solidFill>
                          <a:effectLst/>
                          <a:latin typeface="+mn-lt"/>
                          <a:ea typeface="+mn-ea"/>
                          <a:cs typeface="+mn-cs"/>
                        </a:rPr>
                        <a:t>の</a:t>
                      </a:r>
                      <a:r>
                        <a:rPr kumimoji="1" lang="ja-JP" altLang="ja-JP" sz="1350" b="1" kern="1200" dirty="0">
                          <a:solidFill>
                            <a:schemeClr val="tx1"/>
                          </a:solidFill>
                          <a:effectLst/>
                          <a:latin typeface="+mn-lt"/>
                          <a:ea typeface="+mn-ea"/>
                          <a:cs typeface="+mn-cs"/>
                        </a:rPr>
                        <a:t>エリアを</a:t>
                      </a:r>
                      <a:r>
                        <a:rPr kumimoji="1" lang="ja-JP" altLang="en-US" sz="1350" b="1" kern="1200" dirty="0">
                          <a:solidFill>
                            <a:schemeClr val="tx1"/>
                          </a:solidFill>
                          <a:effectLst/>
                          <a:latin typeface="+mn-lt"/>
                          <a:ea typeface="+mn-ea"/>
                          <a:cs typeface="+mn-cs"/>
                        </a:rPr>
                        <a:t>明確に区分</a:t>
                      </a:r>
                      <a:r>
                        <a:rPr kumimoji="1" lang="ja-JP" altLang="ja-JP" sz="1350" b="1" kern="1200" dirty="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771541">
                <a:tc vMerge="1">
                  <a:txBody>
                    <a:bodyPr/>
                    <a:lstStyle/>
                    <a:p>
                      <a:endParaRPr kumimoji="1" lang="ja-JP" altLang="en-US"/>
                    </a:p>
                  </a:txBody>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a:solidFill>
                            <a:schemeClr val="tx1"/>
                          </a:solidFill>
                          <a:latin typeface="メイリオ" panose="020B0604030504040204" pitchFamily="50" charset="-128"/>
                          <a:ea typeface="メイリオ" panose="020B0604030504040204" pitchFamily="50" charset="-128"/>
                        </a:rPr>
                        <a:t>100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en-US" altLang="ja-JP" sz="1400" b="0" dirty="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a:solidFill>
                            <a:schemeClr val="tx1"/>
                          </a:solidFill>
                          <a:latin typeface="メイリオ" panose="020B0604030504040204" pitchFamily="50" charset="-128"/>
                          <a:ea typeface="メイリオ" panose="020B0604030504040204" pitchFamily="50" charset="-128"/>
                        </a:rPr>
                        <a:t>50</a:t>
                      </a:r>
                      <a:r>
                        <a:rPr kumimoji="1" lang="ja-JP" altLang="en-US" sz="1400" b="0"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20303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収容定員</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1" dirty="0">
                          <a:solidFill>
                            <a:schemeClr val="tx1"/>
                          </a:solidFill>
                          <a:latin typeface="メイリオ" panose="020B0604030504040204" pitchFamily="50" charset="-128"/>
                          <a:ea typeface="メイリオ" panose="020B0604030504040204" pitchFamily="50" charset="-128"/>
                        </a:rPr>
                        <a:t>―</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03037">
                <a:tc>
                  <a:txBody>
                    <a:bodyPr/>
                    <a:lstStyle/>
                    <a:p>
                      <a:pPr algn="ctr"/>
                      <a:r>
                        <a:rPr kumimoji="1" lang="ja-JP" altLang="en-US" sz="1400" b="1" dirty="0">
                          <a:latin typeface="メイリオ" panose="020B0604030504040204" pitchFamily="50" charset="-128"/>
                          <a:ea typeface="メイリオ" panose="020B0604030504040204" pitchFamily="50" charset="-128"/>
                        </a:rPr>
                        <a:t>参加人数</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600</a:t>
                      </a:r>
                      <a:r>
                        <a:rPr kumimoji="1" lang="ja-JP" altLang="en-US" sz="1400" b="1" i="0" u="none" strike="noStrike" kern="1200" cap="none" spc="0" normalizeH="0" baseline="0" noProof="0">
                          <a:ln>
                            <a:noFill/>
                          </a:ln>
                          <a:solidFill>
                            <a:schemeClr val="tx1"/>
                          </a:solidFill>
                          <a:effectLst/>
                          <a:uLnTx/>
                          <a:uFillTx/>
                          <a:latin typeface="メイリオ" panose="020B0604030504040204" pitchFamily="50" charset="-128"/>
                          <a:ea typeface="メイリオ" panose="020B0604030504040204" pitchFamily="50" charset="-128"/>
                          <a:cs typeface="+mn-cs"/>
                        </a:rPr>
                        <a:t>人予定 </a:t>
                      </a:r>
                      <a:r>
                        <a:rPr kumimoji="1" lang="ja-JP" altLang="en-US"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（注）</a:t>
                      </a:r>
                      <a:endParaRPr kumimoji="1" lang="en-US" altLang="ja-JP" sz="14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95762476"/>
                  </a:ext>
                </a:extLst>
              </a:tr>
              <a:tr h="441606">
                <a:tc>
                  <a:txBody>
                    <a:bodyPr/>
                    <a:lstStyle/>
                    <a:p>
                      <a:pPr algn="ctr"/>
                      <a:r>
                        <a:rPr kumimoji="1" lang="ja-JP" altLang="en-US" sz="1400" b="1" dirty="0">
                          <a:latin typeface="メイリオ" panose="020B0604030504040204" pitchFamily="50" charset="-128"/>
                          <a:ea typeface="メイリオ" panose="020B0604030504040204" pitchFamily="50" charset="-128"/>
                        </a:rPr>
                        <a:t>その他</a:t>
                      </a:r>
                      <a:endParaRPr kumimoji="1" lang="en-US" altLang="ja-JP" sz="1400" b="1" dirty="0">
                        <a:latin typeface="メイリオ" panose="020B0604030504040204" pitchFamily="50" charset="-128"/>
                        <a:ea typeface="メイリオ" panose="020B0604030504040204" pitchFamily="50" charset="-128"/>
                      </a:endParaRPr>
                    </a:p>
                    <a:p>
                      <a:pPr algn="ctr"/>
                      <a:r>
                        <a:rPr kumimoji="1" lang="ja-JP" altLang="en-US" sz="1400" b="1" dirty="0">
                          <a:latin typeface="メイリオ" panose="020B0604030504040204" pitchFamily="50" charset="-128"/>
                          <a:ea typeface="メイリオ" panose="020B0604030504040204" pitchFamily="50" charset="-128"/>
                        </a:rPr>
                        <a:t>特記事項</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kern="1200" dirty="0">
                          <a:solidFill>
                            <a:schemeClr val="tx1"/>
                          </a:solidFill>
                          <a:latin typeface="メイリオ" panose="020B0604030504040204" pitchFamily="50" charset="-128"/>
                          <a:ea typeface="メイリオ" panose="020B0604030504040204" pitchFamily="50" charset="-128"/>
                          <a:cs typeface="+mn-cs"/>
                        </a:rPr>
                        <a:t>イベントの内容から、大声なしで開催と判断する。会場では、感染防止の為に、注意喚起を促す。</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536873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191455" y="5317464"/>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620961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183659" y="6183842"/>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7070389"/>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89880" y="6949932"/>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pic>
        <p:nvPicPr>
          <p:cNvPr id="5" name="グラフィックス 4" descr="チェック マーク">
            <a:extLst>
              <a:ext uri="{FF2B5EF4-FFF2-40B4-BE49-F238E27FC236}">
                <a16:creationId xmlns:a16="http://schemas.microsoft.com/office/drawing/2014/main" id="{74A6F9F9-151E-CF9B-822A-C65EDAC1D1BF}"/>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67127" y="5289654"/>
            <a:ext cx="235620" cy="235620"/>
          </a:xfrm>
          <a:prstGeom prst="rect">
            <a:avLst/>
          </a:prstGeom>
        </p:spPr>
      </p:pic>
    </p:spTree>
    <p:extLst>
      <p:ext uri="{BB962C8B-B14F-4D97-AF65-F5344CB8AC3E}">
        <p14:creationId xmlns:p14="http://schemas.microsoft.com/office/powerpoint/2010/main" val="168002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460741770"/>
              </p:ext>
            </p:extLst>
          </p:nvPr>
        </p:nvGraphicFramePr>
        <p:xfrm>
          <a:off x="153167" y="2318315"/>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以下同じ</a:t>
                      </a:r>
                      <a:r>
                        <a:rPr kumimoji="1" lang="en-US" altLang="ja-JP" sz="16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）の正しい着用の周知・徹底</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a:solidFill>
                            <a:schemeClr val="tx1"/>
                          </a:solidFill>
                          <a:latin typeface="メイリオ" panose="020B0604030504040204" pitchFamily="50" charset="-128"/>
                          <a:ea typeface="メイリオ" panose="020B0604030504040204" pitchFamily="50" charset="-128"/>
                        </a:rPr>
                        <a:t>(</a:t>
                      </a:r>
                      <a:r>
                        <a:rPr kumimoji="1" lang="ja-JP" altLang="en-US" sz="1600" b="1" dirty="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a:solidFill>
                            <a:schemeClr val="tx1"/>
                          </a:solidFill>
                          <a:latin typeface="メイリオ" panose="020B0604030504040204" pitchFamily="50" charset="-128"/>
                          <a:ea typeface="メイリオ" panose="020B0604030504040204" pitchFamily="50" charset="-128"/>
                        </a:rPr>
                        <a:t>【①</a:t>
                      </a:r>
                      <a:r>
                        <a:rPr kumimoji="1" lang="ja-JP" altLang="en-US" sz="1600" b="1" dirty="0">
                          <a:solidFill>
                            <a:schemeClr val="tx1"/>
                          </a:solidFill>
                          <a:latin typeface="メイリオ" panose="020B0604030504040204" pitchFamily="50" charset="-128"/>
                          <a:ea typeface="メイリオ" panose="020B0604030504040204" pitchFamily="50" charset="-128"/>
                        </a:rPr>
                        <a:t>と同様</a:t>
                      </a:r>
                      <a:r>
                        <a:rPr kumimoji="1" lang="en-US" altLang="ja-JP" sz="1600" b="1" dirty="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2489200" y="493957"/>
            <a:ext cx="4483101"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　令和４年９月２１日公開　香川県</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pic>
        <p:nvPicPr>
          <p:cNvPr id="5" name="グラフィックス 4" descr="チェック マーク">
            <a:extLst>
              <a:ext uri="{FF2B5EF4-FFF2-40B4-BE49-F238E27FC236}">
                <a16:creationId xmlns:a16="http://schemas.microsoft.com/office/drawing/2014/main" id="{79403771-9DBD-4472-5CF2-3A907D61372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03074" y="2924008"/>
            <a:ext cx="235620" cy="235620"/>
          </a:xfrm>
          <a:prstGeom prst="rect">
            <a:avLst/>
          </a:prstGeom>
        </p:spPr>
      </p:pic>
      <p:pic>
        <p:nvPicPr>
          <p:cNvPr id="7" name="グラフィックス 6" descr="チェック マーク">
            <a:extLst>
              <a:ext uri="{FF2B5EF4-FFF2-40B4-BE49-F238E27FC236}">
                <a16:creationId xmlns:a16="http://schemas.microsoft.com/office/drawing/2014/main" id="{37F0C551-09BE-CFF2-4334-9ACAA1043FF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03074" y="3417781"/>
            <a:ext cx="235620" cy="235620"/>
          </a:xfrm>
          <a:prstGeom prst="rect">
            <a:avLst/>
          </a:prstGeom>
        </p:spPr>
      </p:pic>
      <p:pic>
        <p:nvPicPr>
          <p:cNvPr id="8" name="グラフィックス 7" descr="チェック マーク">
            <a:extLst>
              <a:ext uri="{FF2B5EF4-FFF2-40B4-BE49-F238E27FC236}">
                <a16:creationId xmlns:a16="http://schemas.microsoft.com/office/drawing/2014/main" id="{2EAB084C-9150-24FF-7522-73F161DEFD4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03074" y="8069336"/>
            <a:ext cx="235620" cy="235620"/>
          </a:xfrm>
          <a:prstGeom prst="rect">
            <a:avLst/>
          </a:prstGeom>
        </p:spPr>
      </p:pic>
      <p:pic>
        <p:nvPicPr>
          <p:cNvPr id="9" name="グラフィックス 8" descr="チェック マーク">
            <a:extLst>
              <a:ext uri="{FF2B5EF4-FFF2-40B4-BE49-F238E27FC236}">
                <a16:creationId xmlns:a16="http://schemas.microsoft.com/office/drawing/2014/main" id="{2137421B-36D9-FE72-01C8-59A57BC2B352}"/>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03071" y="8747053"/>
            <a:ext cx="235620" cy="235620"/>
          </a:xfrm>
          <a:prstGeom prst="rect">
            <a:avLst/>
          </a:prstGeom>
        </p:spPr>
      </p:pic>
      <p:cxnSp>
        <p:nvCxnSpPr>
          <p:cNvPr id="22" name="直線コネクタ 21">
            <a:extLst>
              <a:ext uri="{FF2B5EF4-FFF2-40B4-BE49-F238E27FC236}">
                <a16:creationId xmlns:a16="http://schemas.microsoft.com/office/drawing/2014/main" id="{DE9D9D36-6353-B5AC-AE17-94711793AF8B}"/>
              </a:ext>
            </a:extLst>
          </p:cNvPr>
          <p:cNvCxnSpPr>
            <a:cxnSpLocks/>
          </p:cNvCxnSpPr>
          <p:nvPr/>
        </p:nvCxnSpPr>
        <p:spPr>
          <a:xfrm>
            <a:off x="2009273" y="7303168"/>
            <a:ext cx="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3A189299-1279-607B-43CB-D3270D882BD4}"/>
              </a:ext>
            </a:extLst>
          </p:cNvPr>
          <p:cNvCxnSpPr>
            <a:cxnSpLocks/>
          </p:cNvCxnSpPr>
          <p:nvPr/>
        </p:nvCxnSpPr>
        <p:spPr>
          <a:xfrm flipH="1">
            <a:off x="1953287" y="5824398"/>
            <a:ext cx="135191" cy="9448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a:extLst>
              <a:ext uri="{FF2B5EF4-FFF2-40B4-BE49-F238E27FC236}">
                <a16:creationId xmlns:a16="http://schemas.microsoft.com/office/drawing/2014/main" id="{9861337F-FD66-F54E-5B81-A8BADAD3E7AD}"/>
              </a:ext>
            </a:extLst>
          </p:cNvPr>
          <p:cNvCxnSpPr>
            <a:cxnSpLocks/>
          </p:cNvCxnSpPr>
          <p:nvPr/>
        </p:nvCxnSpPr>
        <p:spPr>
          <a:xfrm flipH="1">
            <a:off x="1953287" y="5153763"/>
            <a:ext cx="135191" cy="7631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11" name="グラフィックス 10" descr="チェック マーク">
            <a:extLst>
              <a:ext uri="{FF2B5EF4-FFF2-40B4-BE49-F238E27FC236}">
                <a16:creationId xmlns:a16="http://schemas.microsoft.com/office/drawing/2014/main" id="{7D25E7A7-DC34-7EDD-F84D-C0BA334FA4B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03071" y="6395395"/>
            <a:ext cx="235620" cy="235620"/>
          </a:xfrm>
          <a:prstGeom prst="rect">
            <a:avLst/>
          </a:prstGeom>
        </p:spPr>
      </p:pic>
      <p:pic>
        <p:nvPicPr>
          <p:cNvPr id="12" name="グラフィックス 11" descr="チェック マーク">
            <a:extLst>
              <a:ext uri="{FF2B5EF4-FFF2-40B4-BE49-F238E27FC236}">
                <a16:creationId xmlns:a16="http://schemas.microsoft.com/office/drawing/2014/main" id="{796E27A4-2849-DA55-8423-4ABAACA53EE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03071" y="6661273"/>
            <a:ext cx="235620" cy="235620"/>
          </a:xfrm>
          <a:prstGeom prst="rect">
            <a:avLst/>
          </a:prstGeom>
        </p:spPr>
      </p:pic>
      <p:pic>
        <p:nvPicPr>
          <p:cNvPr id="16" name="グラフィックス 15" descr="チェック マーク">
            <a:extLst>
              <a:ext uri="{FF2B5EF4-FFF2-40B4-BE49-F238E27FC236}">
                <a16:creationId xmlns:a16="http://schemas.microsoft.com/office/drawing/2014/main" id="{3C82461D-CC19-27C0-2B1D-547063F9F12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06907" y="7144979"/>
            <a:ext cx="235620" cy="235620"/>
          </a:xfrm>
          <a:prstGeom prst="rect">
            <a:avLst/>
          </a:prstGeom>
        </p:spPr>
      </p:pic>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169220184"/>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１．イベント参加者の感染対策</a:t>
                      </a:r>
                      <a:endParaRPr kumimoji="1" lang="en-US" altLang="ja-JP" sz="1600" b="1" kern="1200" dirty="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④飲食時の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t>⑤イベント前の感染対策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4572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bg1"/>
                          </a:solidFill>
                          <a:latin typeface="+mn-lt"/>
                          <a:ea typeface="+mn-ea"/>
                          <a:cs typeface="+mn-cs"/>
                        </a:rPr>
                        <a:t>２．出演者やスタッフの感染対策</a:t>
                      </a:r>
                      <a:endParaRPr kumimoji="1" lang="en-US" altLang="ja-JP" sz="1600" b="1" kern="1200" dirty="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⑦出演者や</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スタッフの</a:t>
                      </a:r>
                      <a:endParaRPr kumimoji="1" lang="en-US" altLang="ja-JP" sz="1600" b="1" kern="1200" dirty="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285750" marR="0" lvl="0" indent="-285750" algn="l" defTabSz="685800" rtl="0" eaLnBrk="1" fontAlgn="auto" latinLnBrk="0" hangingPunct="1">
                        <a:lnSpc>
                          <a:spcPts val="1600"/>
                        </a:lnSpc>
                        <a:spcBef>
                          <a:spcPts val="0"/>
                        </a:spcBef>
                        <a:spcAft>
                          <a:spcPts val="600"/>
                        </a:spcAft>
                        <a:buClrTx/>
                        <a:buSzTx/>
                        <a:buFont typeface="Wingdings" panose="05000000000000000000" pitchFamily="2" charset="2"/>
                        <a:buChar char="p"/>
                        <a:tabLst/>
                        <a:defRPr/>
                      </a:pPr>
                      <a:r>
                        <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3</a:t>
            </a:r>
          </a:p>
        </p:txBody>
      </p:sp>
      <p:sp>
        <p:nvSpPr>
          <p:cNvPr id="14" name="テキスト ボックス 13"/>
          <p:cNvSpPr txBox="1"/>
          <p:nvPr/>
        </p:nvSpPr>
        <p:spPr>
          <a:xfrm>
            <a:off x="2508250" y="493957"/>
            <a:ext cx="4464051"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第３版　令和４年９月２１日公開　香川県</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人超かつ収容率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pic>
        <p:nvPicPr>
          <p:cNvPr id="4" name="グラフィックス 3" descr="チェック マーク">
            <a:extLst>
              <a:ext uri="{FF2B5EF4-FFF2-40B4-BE49-F238E27FC236}">
                <a16:creationId xmlns:a16="http://schemas.microsoft.com/office/drawing/2014/main" id="{551F5193-CE6B-9553-84BD-6D16D90E7BF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6518" y="3338193"/>
            <a:ext cx="235620" cy="235620"/>
          </a:xfrm>
          <a:prstGeom prst="rect">
            <a:avLst/>
          </a:prstGeom>
        </p:spPr>
      </p:pic>
      <p:pic>
        <p:nvPicPr>
          <p:cNvPr id="5" name="グラフィックス 4" descr="チェック マーク">
            <a:extLst>
              <a:ext uri="{FF2B5EF4-FFF2-40B4-BE49-F238E27FC236}">
                <a16:creationId xmlns:a16="http://schemas.microsoft.com/office/drawing/2014/main" id="{A5600F6D-D2DE-F322-1C93-A4BA4297F5D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6518" y="6052681"/>
            <a:ext cx="235620" cy="235620"/>
          </a:xfrm>
          <a:prstGeom prst="rect">
            <a:avLst/>
          </a:prstGeom>
        </p:spPr>
      </p:pic>
      <p:pic>
        <p:nvPicPr>
          <p:cNvPr id="7" name="グラフィックス 6" descr="チェック マーク">
            <a:extLst>
              <a:ext uri="{FF2B5EF4-FFF2-40B4-BE49-F238E27FC236}">
                <a16:creationId xmlns:a16="http://schemas.microsoft.com/office/drawing/2014/main" id="{A007CB6D-D1A9-7C53-02D3-9FD1015F1E5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876518" y="4883527"/>
            <a:ext cx="235620" cy="235620"/>
          </a:xfrm>
          <a:prstGeom prst="rect">
            <a:avLst/>
          </a:prstGeom>
        </p:spPr>
      </p:pic>
      <p:cxnSp>
        <p:nvCxnSpPr>
          <p:cNvPr id="9" name="直線コネクタ 8">
            <a:extLst>
              <a:ext uri="{FF2B5EF4-FFF2-40B4-BE49-F238E27FC236}">
                <a16:creationId xmlns:a16="http://schemas.microsoft.com/office/drawing/2014/main" id="{6D24EDB4-E790-4B33-77FB-52EE983EA8CB}"/>
              </a:ext>
            </a:extLst>
          </p:cNvPr>
          <p:cNvCxnSpPr>
            <a:cxnSpLocks/>
          </p:cNvCxnSpPr>
          <p:nvPr/>
        </p:nvCxnSpPr>
        <p:spPr>
          <a:xfrm flipH="1">
            <a:off x="1926732" y="7563386"/>
            <a:ext cx="135191" cy="7631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D4A92D37-958B-490D-050E-3B53D33152DD}"/>
              </a:ext>
            </a:extLst>
          </p:cNvPr>
          <p:cNvCxnSpPr>
            <a:cxnSpLocks/>
          </p:cNvCxnSpPr>
          <p:nvPr/>
        </p:nvCxnSpPr>
        <p:spPr>
          <a:xfrm flipH="1">
            <a:off x="1926732" y="8239087"/>
            <a:ext cx="135191" cy="7631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11016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4439</TotalTime>
  <Words>1103</Words>
  <Application>Microsoft Office PowerPoint</Application>
  <PresentationFormat>A4 210 x 297 mm</PresentationFormat>
  <Paragraphs>111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観光協会 さぬき市</cp:lastModifiedBy>
  <cp:revision>631</cp:revision>
  <cp:lastPrinted>2022-10-31T07:41:31Z</cp:lastPrinted>
  <dcterms:created xsi:type="dcterms:W3CDTF">2021-06-21T06:44:25Z</dcterms:created>
  <dcterms:modified xsi:type="dcterms:W3CDTF">2022-10-31T08:43:05Z</dcterms:modified>
</cp:coreProperties>
</file>