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6548" autoAdjust="0"/>
  </p:normalViewPr>
  <p:slideViewPr>
    <p:cSldViewPr snapToGrid="0">
      <p:cViewPr>
        <p:scale>
          <a:sx n="172" d="100"/>
          <a:sy n="172" d="100"/>
        </p:scale>
        <p:origin x="1422" y="1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247" cy="498328"/>
          </a:xfrm>
          <a:prstGeom prst="rect">
            <a:avLst/>
          </a:prstGeom>
        </p:spPr>
        <p:txBody>
          <a:bodyPr vert="horz" lIns="92107" tIns="46053" rIns="92107" bIns="4605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6" y="0"/>
            <a:ext cx="2946246" cy="498328"/>
          </a:xfrm>
          <a:prstGeom prst="rect">
            <a:avLst/>
          </a:prstGeom>
        </p:spPr>
        <p:txBody>
          <a:bodyPr vert="horz" lIns="92107" tIns="46053" rIns="92107" bIns="46053" rtlCol="0"/>
          <a:lstStyle>
            <a:lvl1pPr algn="r">
              <a:defRPr sz="1200"/>
            </a:lvl1pPr>
          </a:lstStyle>
          <a:p>
            <a:fld id="{4A15B2C2-C2E8-443C-8BCD-D41CAE0ED780}" type="datetimeFigureOut">
              <a:rPr kumimoji="1" lang="ja-JP" altLang="en-US" smtClean="0"/>
              <a:t>2022/10/20</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8038"/>
          </a:xfrm>
          <a:prstGeom prst="rect">
            <a:avLst/>
          </a:prstGeom>
          <a:noFill/>
          <a:ln w="12700">
            <a:solidFill>
              <a:prstClr val="black"/>
            </a:solidFill>
          </a:ln>
        </p:spPr>
        <p:txBody>
          <a:bodyPr vert="horz" lIns="92107" tIns="46053" rIns="92107" bIns="46053" rtlCol="0" anchor="ctr"/>
          <a:lstStyle/>
          <a:p>
            <a:endParaRPr lang="ja-JP" altLang="en-US"/>
          </a:p>
        </p:txBody>
      </p:sp>
      <p:sp>
        <p:nvSpPr>
          <p:cNvPr id="5" name="ノート プレースホルダー 4"/>
          <p:cNvSpPr>
            <a:spLocks noGrp="1"/>
          </p:cNvSpPr>
          <p:nvPr>
            <p:ph type="body" sz="quarter" idx="3"/>
          </p:nvPr>
        </p:nvSpPr>
        <p:spPr>
          <a:xfrm>
            <a:off x="679287" y="4777245"/>
            <a:ext cx="5439102" cy="3908364"/>
          </a:xfrm>
          <a:prstGeom prst="rect">
            <a:avLst/>
          </a:prstGeom>
        </p:spPr>
        <p:txBody>
          <a:bodyPr vert="horz" lIns="92107" tIns="46053" rIns="92107" bIns="4605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310"/>
            <a:ext cx="2946247" cy="498328"/>
          </a:xfrm>
          <a:prstGeom prst="rect">
            <a:avLst/>
          </a:prstGeom>
        </p:spPr>
        <p:txBody>
          <a:bodyPr vert="horz" lIns="92107" tIns="46053" rIns="92107" bIns="4605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6" y="9428310"/>
            <a:ext cx="2946246" cy="498328"/>
          </a:xfrm>
          <a:prstGeom prst="rect">
            <a:avLst/>
          </a:prstGeom>
        </p:spPr>
        <p:txBody>
          <a:bodyPr vert="horz" lIns="92107" tIns="46053" rIns="92107" bIns="46053"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873ED3B-0596-4534-9716-11E4B25DEC5F}" type="slidenum">
              <a:rPr kumimoji="1" lang="ja-JP" altLang="en-US" smtClean="0"/>
              <a:t>2</a:t>
            </a:fld>
            <a:endParaRPr kumimoji="1" lang="ja-JP" altLang="en-US"/>
          </a:p>
        </p:txBody>
      </p:sp>
    </p:spTree>
    <p:extLst>
      <p:ext uri="{BB962C8B-B14F-4D97-AF65-F5344CB8AC3E}">
        <p14:creationId xmlns:p14="http://schemas.microsoft.com/office/powerpoint/2010/main" val="236365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2022/10/20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2022/10/20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2022/10/20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2022/10/20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2393950" y="493957"/>
            <a:ext cx="4578351"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　令和４年９月２１日公開　香川県</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114301" y="9183313"/>
            <a:ext cx="6972301" cy="738664"/>
          </a:xfrm>
          <a:prstGeom prst="rect">
            <a:avLst/>
          </a:prstGeom>
        </p:spPr>
        <p:txBody>
          <a:bodyPr wrap="square">
            <a:spAutoFit/>
          </a:bodyPr>
          <a:lstStyle/>
          <a:p>
            <a:pPr marL="446088" indent="-446088"/>
            <a:r>
              <a:rPr kumimoji="1" lang="ja-JP" altLang="en-US" sz="1050" b="1" dirty="0">
                <a:latin typeface="メイリオ" panose="020B0604030504040204" pitchFamily="50" charset="-128"/>
                <a:ea typeface="メイリオ" panose="020B0604030504040204" pitchFamily="50" charset="-128"/>
              </a:rPr>
              <a:t>（</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（注）収容率（上限）において、⑤を選択した場合は、「大声あり」と「大声なし」のエリアの区分ごとの収容定員・参加人数を記載すること。 </a:t>
            </a:r>
          </a:p>
        </p:txBody>
      </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solidFill>
                  <a:schemeClr val="tx1"/>
                </a:solidFill>
                <a:latin typeface="メイリオ" panose="020B0604030504040204" pitchFamily="50" charset="-128"/>
                <a:ea typeface="メイリオ" panose="020B0604030504040204" pitchFamily="50" charset="-128"/>
              </a:rPr>
              <a:t>別紙１</a:t>
            </a:r>
          </a:p>
        </p:txBody>
      </p:sp>
      <p:graphicFrame>
        <p:nvGraphicFramePr>
          <p:cNvPr id="7" name="表 6"/>
          <p:cNvGraphicFramePr>
            <a:graphicFrameLocks noGrp="1"/>
          </p:cNvGraphicFramePr>
          <p:nvPr>
            <p:extLst>
              <p:ext uri="{D42A27DB-BD31-4B8C-83A1-F6EECF244321}">
                <p14:modId xmlns:p14="http://schemas.microsoft.com/office/powerpoint/2010/main" val="3317324219"/>
              </p:ext>
            </p:extLst>
          </p:nvPr>
        </p:nvGraphicFramePr>
        <p:xfrm>
          <a:off x="151072" y="799780"/>
          <a:ext cx="6589011" cy="8267700"/>
        </p:xfrm>
        <a:graphic>
          <a:graphicData uri="http://schemas.openxmlformats.org/drawingml/2006/table">
            <a:tbl>
              <a:tblPr firstRow="1" bandRow="1">
                <a:tableStyleId>{2D5ABB26-0587-4C30-8999-92F81FD0307C}</a:tableStyleId>
              </a:tblPr>
              <a:tblGrid>
                <a:gridCol w="1139109">
                  <a:extLst>
                    <a:ext uri="{9D8B030D-6E8A-4147-A177-3AD203B41FA5}">
                      <a16:colId xmlns:a16="http://schemas.microsoft.com/office/drawing/2014/main" val="2930233964"/>
                    </a:ext>
                  </a:extLst>
                </a:gridCol>
                <a:gridCol w="2724951">
                  <a:extLst>
                    <a:ext uri="{9D8B030D-6E8A-4147-A177-3AD203B41FA5}">
                      <a16:colId xmlns:a16="http://schemas.microsoft.com/office/drawing/2014/main" val="3170035548"/>
                    </a:ext>
                  </a:extLst>
                </a:gridCol>
                <a:gridCol w="2724951">
                  <a:extLst>
                    <a:ext uri="{9D8B030D-6E8A-4147-A177-3AD203B41FA5}">
                      <a16:colId xmlns:a16="http://schemas.microsoft.com/office/drawing/2014/main" val="3772281979"/>
                    </a:ext>
                  </a:extLst>
                </a:gridCol>
              </a:tblGrid>
              <a:tr h="466985">
                <a:tc>
                  <a:txBody>
                    <a:bodyPr/>
                    <a:lstStyle/>
                    <a:p>
                      <a:pPr algn="ctr"/>
                      <a:r>
                        <a:rPr kumimoji="1" lang="ja-JP" altLang="en-US" sz="2000" b="1" dirty="0">
                          <a:solidFill>
                            <a:schemeClr val="bg1"/>
                          </a:solidFill>
                          <a:latin typeface="メイリオ" panose="020B0604030504040204" pitchFamily="50" charset="-128"/>
                          <a:ea typeface="メイリオ" panose="020B0604030504040204" pitchFamily="50" charset="-128"/>
                        </a:rPr>
                        <a:t>開催</a:t>
                      </a:r>
                      <a:endParaRPr kumimoji="1" lang="en-US" altLang="ja-JP" sz="20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bg1"/>
                          </a:solidFill>
                          <a:latin typeface="メイリオ" panose="020B0604030504040204" pitchFamily="50" charset="-128"/>
                          <a:ea typeface="メイリオ" panose="020B0604030504040204" pitchFamily="50" charset="-128"/>
                        </a:rPr>
                        <a:t>概要</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latin typeface="メイリオ" panose="020B0604030504040204" pitchFamily="50" charset="-128"/>
                          <a:ea typeface="メイリオ" panose="020B0604030504040204" pitchFamily="50" charset="-128"/>
                          <a:cs typeface="+mn-cs"/>
                        </a:rPr>
                        <a:t>例年実施しているみろく納涼夏まつりが新型コロナウイルス感染症の影響により延期となったため、今年もみろく公園では、美味しいものや働く車が大集合します。</a:t>
                      </a:r>
                      <a:endParaRPr kumimoji="1" lang="en-US" altLang="ja-JP" sz="1000" b="1" kern="120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1" kern="1200">
                          <a:solidFill>
                            <a:schemeClr val="tx1"/>
                          </a:solidFill>
                          <a:latin typeface="メイリオ" panose="020B0604030504040204" pitchFamily="50" charset="-128"/>
                          <a:ea typeface="メイリオ" panose="020B0604030504040204" pitchFamily="50" charset="-128"/>
                          <a:cs typeface="+mn-cs"/>
                        </a:rPr>
                        <a:t>また</a:t>
                      </a:r>
                      <a:r>
                        <a:rPr kumimoji="1" lang="ja-JP" altLang="en-US" sz="1000" b="1" kern="1200" dirty="0">
                          <a:solidFill>
                            <a:schemeClr val="tx1"/>
                          </a:solidFill>
                          <a:latin typeface="メイリオ" panose="020B0604030504040204" pitchFamily="50" charset="-128"/>
                          <a:ea typeface="メイリオ" panose="020B0604030504040204" pitchFamily="50" charset="-128"/>
                          <a:cs typeface="+mn-cs"/>
                        </a:rPr>
                        <a:t>、夜は約</a:t>
                      </a:r>
                      <a:r>
                        <a:rPr kumimoji="1" lang="en-US" altLang="ja-JP" sz="1000" b="1" kern="1200" dirty="0">
                          <a:solidFill>
                            <a:schemeClr val="tx1"/>
                          </a:solidFill>
                          <a:latin typeface="メイリオ" panose="020B0604030504040204" pitchFamily="50" charset="-128"/>
                          <a:ea typeface="メイリオ" panose="020B0604030504040204" pitchFamily="50" charset="-128"/>
                          <a:cs typeface="+mn-cs"/>
                        </a:rPr>
                        <a:t>1,200</a:t>
                      </a:r>
                      <a:r>
                        <a:rPr kumimoji="1" lang="ja-JP" altLang="en-US" sz="1000" b="1" kern="1200" dirty="0">
                          <a:solidFill>
                            <a:schemeClr val="tx1"/>
                          </a:solidFill>
                          <a:latin typeface="メイリオ" panose="020B0604030504040204" pitchFamily="50" charset="-128"/>
                          <a:ea typeface="メイリオ" panose="020B0604030504040204" pitchFamily="50" charset="-128"/>
                          <a:cs typeface="+mn-cs"/>
                        </a:rPr>
                        <a:t>発の打上花火を実施します。</a:t>
                      </a:r>
                      <a:endParaRPr kumimoji="1" lang="en-US" altLang="ja-JP" sz="10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530968272"/>
                  </a:ext>
                </a:extLst>
              </a:tr>
              <a:tr h="340087">
                <a:tc>
                  <a:txBody>
                    <a:bodyPr/>
                    <a:lstStyle/>
                    <a:p>
                      <a:pPr algn="ctr"/>
                      <a:r>
                        <a:rPr kumimoji="1" lang="ja-JP" altLang="en-US" sz="1400" b="1" dirty="0">
                          <a:latin typeface="メイリオ" panose="020B0604030504040204" pitchFamily="50" charset="-128"/>
                          <a:ea typeface="メイリオ" panose="020B0604030504040204" pitchFamily="50" charset="-128"/>
                        </a:rPr>
                        <a:t>イベント名</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b="1" dirty="0">
                          <a:latin typeface="メイリオ" panose="020B0604030504040204" pitchFamily="50" charset="-128"/>
                          <a:ea typeface="メイリオ" panose="020B0604030504040204" pitchFamily="50" charset="-128"/>
                        </a:rPr>
                        <a:t>みろくひる市</a:t>
                      </a:r>
                      <a:endParaRPr kumimoji="1" lang="en-US" altLang="ja-JP"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a:t>
                      </a:r>
                      <a:r>
                        <a:rPr kumimoji="1" lang="en-US" altLang="ja-JP" sz="1400" b="1" dirty="0">
                          <a:latin typeface="メイリオ" panose="020B0604030504040204" pitchFamily="50" charset="-128"/>
                          <a:ea typeface="メイリオ" panose="020B0604030504040204" pitchFamily="50" charset="-128"/>
                        </a:rPr>
                        <a:t>https://sanuki-kanko.jp/)</a:t>
                      </a:r>
                      <a:endParaRPr kumimoji="1" lang="ja-JP" altLang="en-US" b="1"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496290466"/>
                  </a:ext>
                </a:extLst>
              </a:tr>
              <a:tr h="373648">
                <a:tc>
                  <a:txBody>
                    <a:bodyPr/>
                    <a:lstStyle/>
                    <a:p>
                      <a:pPr algn="ctr"/>
                      <a:r>
                        <a:rPr kumimoji="1" lang="ja-JP" altLang="en-US" sz="1400" b="1" dirty="0">
                          <a:latin typeface="メイリオ" panose="020B0604030504040204" pitchFamily="50" charset="-128"/>
                          <a:ea typeface="メイリオ" panose="020B0604030504040204" pitchFamily="50" charset="-128"/>
                        </a:rPr>
                        <a:t>出演者・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チーム等</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026844740"/>
                  </a:ext>
                </a:extLst>
              </a:tr>
              <a:tr h="324859">
                <a:tc>
                  <a:txBody>
                    <a:bodyPr/>
                    <a:lstStyle/>
                    <a:p>
                      <a:pPr algn="ctr"/>
                      <a:r>
                        <a:rPr kumimoji="1" lang="ja-JP" altLang="en-US" sz="1400" b="1" dirty="0">
                          <a:latin typeface="メイリオ" panose="020B0604030504040204" pitchFamily="50" charset="-128"/>
                          <a:ea typeface="メイリオ" panose="020B0604030504040204" pitchFamily="50" charset="-128"/>
                        </a:rPr>
                        <a:t>開催日時</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令和</a:t>
                      </a:r>
                      <a:r>
                        <a:rPr kumimoji="1" lang="en-US" altLang="ja-JP" sz="1400" b="1" dirty="0">
                          <a:latin typeface="メイリオ" panose="020B0604030504040204" pitchFamily="50" charset="-128"/>
                          <a:ea typeface="メイリオ" panose="020B0604030504040204" pitchFamily="50" charset="-128"/>
                        </a:rPr>
                        <a:t>4</a:t>
                      </a:r>
                      <a:r>
                        <a:rPr kumimoji="1" lang="ja-JP" altLang="en-US" sz="1400" b="1" dirty="0">
                          <a:latin typeface="メイリオ" panose="020B0604030504040204" pitchFamily="50" charset="-128"/>
                          <a:ea typeface="メイリオ" panose="020B0604030504040204" pitchFamily="50" charset="-128"/>
                        </a:rPr>
                        <a:t>年</a:t>
                      </a:r>
                      <a:r>
                        <a:rPr kumimoji="1" lang="en-US" altLang="ja-JP" sz="1400" b="1" dirty="0">
                          <a:latin typeface="メイリオ" panose="020B0604030504040204" pitchFamily="50" charset="-128"/>
                          <a:ea typeface="メイリオ" panose="020B0604030504040204" pitchFamily="50" charset="-128"/>
                        </a:rPr>
                        <a:t>10</a:t>
                      </a:r>
                      <a:r>
                        <a:rPr kumimoji="1" lang="ja-JP" altLang="en-US" sz="1400" b="1" dirty="0">
                          <a:latin typeface="メイリオ" panose="020B0604030504040204" pitchFamily="50" charset="-128"/>
                          <a:ea typeface="メイリオ" panose="020B0604030504040204" pitchFamily="50" charset="-128"/>
                        </a:rPr>
                        <a:t>月</a:t>
                      </a:r>
                      <a:r>
                        <a:rPr kumimoji="1" lang="en-US" altLang="ja-JP" sz="1400" b="1" dirty="0">
                          <a:latin typeface="メイリオ" panose="020B0604030504040204" pitchFamily="50" charset="-128"/>
                          <a:ea typeface="メイリオ" panose="020B0604030504040204" pitchFamily="50" charset="-128"/>
                        </a:rPr>
                        <a:t>30</a:t>
                      </a:r>
                      <a:r>
                        <a:rPr kumimoji="1" lang="ja-JP" altLang="en-US" sz="1400" b="1" dirty="0">
                          <a:latin typeface="メイリオ" panose="020B0604030504040204" pitchFamily="50" charset="-128"/>
                          <a:ea typeface="メイリオ" panose="020B0604030504040204" pitchFamily="50" charset="-128"/>
                        </a:rPr>
                        <a:t>日</a:t>
                      </a:r>
                      <a:r>
                        <a:rPr kumimoji="1" lang="en-US" altLang="ja-JP" sz="1400" b="1" dirty="0">
                          <a:latin typeface="メイリオ" panose="020B0604030504040204" pitchFamily="50" charset="-128"/>
                          <a:ea typeface="メイリオ" panose="020B0604030504040204" pitchFamily="50" charset="-128"/>
                        </a:rPr>
                        <a:t>10</a:t>
                      </a:r>
                      <a:r>
                        <a:rPr kumimoji="1" lang="ja-JP" altLang="en-US" sz="1400" b="1" dirty="0">
                          <a:latin typeface="メイリオ" panose="020B0604030504040204" pitchFamily="50" charset="-128"/>
                          <a:ea typeface="メイリオ" panose="020B0604030504040204" pitchFamily="50" charset="-128"/>
                        </a:rPr>
                        <a:t>時</a:t>
                      </a:r>
                      <a:r>
                        <a:rPr kumimoji="1" lang="en-US" altLang="ja-JP" sz="1400" b="1" dirty="0">
                          <a:latin typeface="メイリオ" panose="020B0604030504040204" pitchFamily="50" charset="-128"/>
                          <a:ea typeface="メイリオ" panose="020B0604030504040204" pitchFamily="50" charset="-128"/>
                        </a:rPr>
                        <a:t>00</a:t>
                      </a:r>
                      <a:r>
                        <a:rPr kumimoji="1" lang="ja-JP" altLang="en-US" sz="1400" b="1" dirty="0">
                          <a:latin typeface="メイリオ" panose="020B0604030504040204" pitchFamily="50" charset="-128"/>
                          <a:ea typeface="メイリオ" panose="020B0604030504040204" pitchFamily="50" charset="-128"/>
                        </a:rPr>
                        <a:t>分～</a:t>
                      </a:r>
                      <a:r>
                        <a:rPr kumimoji="1" lang="en-US" altLang="ja-JP" sz="1400" b="1" dirty="0">
                          <a:latin typeface="メイリオ" panose="020B0604030504040204" pitchFamily="50" charset="-128"/>
                          <a:ea typeface="メイリオ" panose="020B0604030504040204" pitchFamily="50" charset="-128"/>
                        </a:rPr>
                        <a:t>15</a:t>
                      </a:r>
                      <a:r>
                        <a:rPr kumimoji="1" lang="ja-JP" altLang="en-US" sz="1400" b="1" dirty="0">
                          <a:latin typeface="メイリオ" panose="020B0604030504040204" pitchFamily="50" charset="-128"/>
                          <a:ea typeface="メイリオ" panose="020B0604030504040204" pitchFamily="50" charset="-128"/>
                        </a:rPr>
                        <a:t>時</a:t>
                      </a:r>
                      <a:r>
                        <a:rPr kumimoji="1" lang="en-US" altLang="ja-JP" sz="1400" b="1" dirty="0">
                          <a:latin typeface="メイリオ" panose="020B0604030504040204" pitchFamily="50" charset="-128"/>
                          <a:ea typeface="メイリオ" panose="020B0604030504040204" pitchFamily="50" charset="-128"/>
                        </a:rPr>
                        <a:t>30</a:t>
                      </a:r>
                      <a:r>
                        <a:rPr kumimoji="1" lang="ja-JP" altLang="en-US" sz="1400" b="1" dirty="0">
                          <a:latin typeface="メイリオ" panose="020B0604030504040204" pitchFamily="50" charset="-128"/>
                          <a:ea typeface="メイリオ" panose="020B0604030504040204" pitchFamily="50" charset="-128"/>
                        </a:rPr>
                        <a:t>分</a:t>
                      </a:r>
                      <a:endParaRPr kumimoji="1" lang="en-US" altLang="ja-JP" sz="1400" b="1" dirty="0">
                        <a:latin typeface="メイリオ" panose="020B0604030504040204" pitchFamily="50" charset="-128"/>
                        <a:ea typeface="メイリオ" panose="020B0604030504040204" pitchFamily="50" charset="-128"/>
                      </a:endParaRPr>
                    </a:p>
                    <a:p>
                      <a:pPr algn="ctr"/>
                      <a:endParaRPr kumimoji="1" lang="ja-JP" altLang="en-US" sz="1200" b="1"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706613737"/>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開催会場</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b="1" dirty="0">
                          <a:latin typeface="メイリオ" panose="020B0604030504040204" pitchFamily="50" charset="-128"/>
                          <a:ea typeface="メイリオ" panose="020B0604030504040204" pitchFamily="50" charset="-128"/>
                        </a:rPr>
                        <a:t>みろく自然公園　野球場</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24045069"/>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会場所在地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b="1" dirty="0">
                          <a:latin typeface="メイリオ" panose="020B0604030504040204" pitchFamily="50" charset="-128"/>
                          <a:ea typeface="メイリオ" panose="020B0604030504040204" pitchFamily="50" charset="-128"/>
                        </a:rPr>
                        <a:t>さぬき市大川町富田中</a:t>
                      </a:r>
                      <a:r>
                        <a:rPr kumimoji="1" lang="en-US" altLang="ja-JP" b="1" dirty="0">
                          <a:latin typeface="メイリオ" panose="020B0604030504040204" pitchFamily="50" charset="-128"/>
                          <a:ea typeface="メイリオ" panose="020B0604030504040204" pitchFamily="50" charset="-128"/>
                        </a:rPr>
                        <a:t>3424</a:t>
                      </a:r>
                      <a:endParaRPr kumimoji="1" lang="ja-JP" altLang="en-US" b="1"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546621845"/>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b="1" dirty="0">
                          <a:latin typeface="メイリオ" panose="020B0604030504040204" pitchFamily="50" charset="-128"/>
                          <a:ea typeface="メイリオ" panose="020B0604030504040204" pitchFamily="50" charset="-128"/>
                        </a:rPr>
                        <a:t>みろく納涼夏まつり実行委員会</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991650348"/>
                  </a:ext>
                </a:extLst>
              </a:tr>
              <a:tr h="197961">
                <a:tc>
                  <a:txBody>
                    <a:bodyPr/>
                    <a:lstStyle/>
                    <a:p>
                      <a:pPr algn="ctr"/>
                      <a:r>
                        <a:rPr kumimoji="1" lang="ja-JP" altLang="en-US" sz="1200" b="1" dirty="0">
                          <a:latin typeface="メイリオ" panose="020B0604030504040204" pitchFamily="50" charset="-128"/>
                          <a:ea typeface="メイリオ" panose="020B0604030504040204" pitchFamily="50" charset="-128"/>
                        </a:rPr>
                        <a:t>主催者所在地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b="1" dirty="0">
                          <a:latin typeface="メイリオ" panose="020B0604030504040204" pitchFamily="50" charset="-128"/>
                          <a:ea typeface="メイリオ" panose="020B0604030504040204" pitchFamily="50" charset="-128"/>
                        </a:rPr>
                        <a:t>さぬき市大川町富田中</a:t>
                      </a:r>
                      <a:r>
                        <a:rPr kumimoji="1" lang="en-US" altLang="ja-JP" b="1" dirty="0">
                          <a:latin typeface="メイリオ" panose="020B0604030504040204" pitchFamily="50" charset="-128"/>
                          <a:ea typeface="メイリオ" panose="020B0604030504040204" pitchFamily="50" charset="-128"/>
                        </a:rPr>
                        <a:t>3424</a:t>
                      </a:r>
                      <a:endParaRPr kumimoji="1" lang="ja-JP" altLang="en-US" b="1"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95229013"/>
                  </a:ext>
                </a:extLst>
              </a:tr>
              <a:tr h="345163">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連絡先</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b="1" dirty="0">
                          <a:latin typeface="メイリオ" panose="020B0604030504040204" pitchFamily="50" charset="-128"/>
                          <a:ea typeface="メイリオ" panose="020B0604030504040204" pitchFamily="50" charset="-128"/>
                        </a:rPr>
                        <a:t>（電話番号）</a:t>
                      </a:r>
                      <a:endParaRPr kumimoji="1" lang="en-US" altLang="ja-JP" b="1" dirty="0">
                        <a:latin typeface="メイリオ" panose="020B0604030504040204" pitchFamily="50" charset="-128"/>
                        <a:ea typeface="メイリオ" panose="020B0604030504040204" pitchFamily="50" charset="-128"/>
                      </a:endParaRPr>
                    </a:p>
                    <a:p>
                      <a:pPr algn="ctr"/>
                      <a:r>
                        <a:rPr kumimoji="1" lang="en-US" altLang="ja-JP" b="1" dirty="0">
                          <a:latin typeface="メイリオ" panose="020B0604030504040204" pitchFamily="50" charset="-128"/>
                          <a:ea typeface="メイリオ" panose="020B0604030504040204" pitchFamily="50" charset="-128"/>
                        </a:rPr>
                        <a:t>0879-43-5200</a:t>
                      </a:r>
                      <a:endParaRPr kumimoji="1" lang="ja-JP" altLang="en-US" b="1"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r>
                        <a:rPr kumimoji="1" lang="ja-JP" altLang="en-US" dirty="0">
                          <a:latin typeface="メイリオ" panose="020B0604030504040204" pitchFamily="50" charset="-128"/>
                          <a:ea typeface="メイリオ" panose="020B0604030504040204" pitchFamily="50" charset="-128"/>
                        </a:rPr>
                        <a:t>（メールアドレス）</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184660720"/>
                  </a:ext>
                </a:extLst>
              </a:tr>
              <a:tr h="203037">
                <a:tc rowSpan="6">
                  <a:txBody>
                    <a:bodyPr/>
                    <a:lstStyle/>
                    <a:p>
                      <a:pPr algn="ctr"/>
                      <a:r>
                        <a:rPr kumimoji="1" lang="ja-JP" altLang="en-US" sz="1400" b="1" dirty="0">
                          <a:latin typeface="メイリオ" panose="020B0604030504040204" pitchFamily="50" charset="-128"/>
                          <a:ea typeface="メイリオ" panose="020B0604030504040204" pitchFamily="50" charset="-128"/>
                        </a:rPr>
                        <a:t>収容率</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（上限）</a:t>
                      </a:r>
                      <a:endParaRPr kumimoji="1" lang="en-US" altLang="ja-JP" sz="1400" b="1" dirty="0">
                        <a:latin typeface="メイリオ" panose="020B0604030504040204" pitchFamily="50" charset="-128"/>
                        <a:ea typeface="メイリオ" panose="020B0604030504040204" pitchFamily="50" charset="-128"/>
                      </a:endParaRPr>
                    </a:p>
                    <a:p>
                      <a:pPr algn="ct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いずれかを選択</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大声なしで開催</a:t>
                      </a:r>
                      <a:endParaRPr kumimoji="1" lang="en-US" altLang="ja-JP"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624131637"/>
                  </a:ext>
                </a:extLst>
              </a:tr>
              <a:tr h="48728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①収容定員あり</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100</a:t>
                      </a:r>
                      <a:r>
                        <a:rPr kumimoji="1" lang="ja-JP" altLang="en-US" sz="1400" b="0" dirty="0">
                          <a:latin typeface="メイリオ" panose="020B0604030504040204" pitchFamily="50" charset="-128"/>
                          <a:ea typeface="メイリオ" panose="020B0604030504040204" pitchFamily="50" charset="-128"/>
                        </a:rPr>
                        <a:t>％</a:t>
                      </a:r>
                      <a:endParaRPr kumimoji="1" lang="en-US" altLang="ja-JP"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②収容定員なし</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rPr>
                        <a:t>人と人とが触れ合わない程度の間隔</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0133561"/>
                  </a:ext>
                </a:extLst>
              </a:tr>
              <a:tr h="203037">
                <a:tc vMerge="1">
                  <a:txBody>
                    <a:bodyPr/>
                    <a:lstStyle/>
                    <a:p>
                      <a:endParaRPr kumimoji="1" lang="ja-JP" altLang="en-US"/>
                    </a:p>
                  </a:txBody>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大声ありで開催</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872568855"/>
                  </a:ext>
                </a:extLst>
              </a:tr>
              <a:tr h="480521">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③収容定員あり</a:t>
                      </a:r>
                      <a:endParaRPr kumimoji="1" lang="en-US" altLang="ja-JP" sz="1400" b="1" dirty="0">
                        <a:latin typeface="メイリオ" panose="020B0604030504040204" pitchFamily="50" charset="-128"/>
                        <a:ea typeface="メイリオ" panose="020B0604030504040204" pitchFamily="50" charset="-128"/>
                      </a:endParaRPr>
                    </a:p>
                    <a:p>
                      <a:pPr algn="ctr"/>
                      <a:r>
                        <a:rPr kumimoji="1" lang="en-US" altLang="ja-JP" sz="1400" b="0" dirty="0">
                          <a:latin typeface="メイリオ" panose="020B0604030504040204" pitchFamily="50" charset="-128"/>
                          <a:ea typeface="メイリオ" panose="020B0604030504040204" pitchFamily="50" charset="-128"/>
                        </a:rPr>
                        <a:t>50</a:t>
                      </a:r>
                      <a:r>
                        <a:rPr kumimoji="1" lang="ja-JP" altLang="en-US"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十分な人と人との間隔</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6806926"/>
                  </a:ext>
                </a:extLst>
              </a:tr>
              <a:tr h="197961">
                <a:tc vMerge="1">
                  <a:txBody>
                    <a:bodyPr/>
                    <a:lstStyle/>
                    <a:p>
                      <a:endParaRPr kumimoji="1" lang="ja-JP" altLang="en-US"/>
                    </a:p>
                  </a:txBody>
                  <a:tcPr/>
                </a:tc>
                <a:tc gridSpan="2">
                  <a:txBody>
                    <a:bodyPr/>
                    <a:lstStyle/>
                    <a:p>
                      <a:pPr algn="ctr"/>
                      <a:r>
                        <a:rPr kumimoji="1" lang="ja-JP" altLang="ja-JP" sz="1350" b="1" kern="1200" dirty="0">
                          <a:solidFill>
                            <a:schemeClr val="tx1"/>
                          </a:solidFill>
                          <a:effectLst/>
                          <a:latin typeface="+mn-lt"/>
                          <a:ea typeface="+mn-ea"/>
                          <a:cs typeface="+mn-cs"/>
                        </a:rPr>
                        <a:t>「大声あり」</a:t>
                      </a:r>
                      <a:r>
                        <a:rPr kumimoji="1" lang="ja-JP" altLang="en-US" sz="1350" b="1" kern="1200" dirty="0">
                          <a:solidFill>
                            <a:schemeClr val="tx1"/>
                          </a:solidFill>
                          <a:effectLst/>
                          <a:latin typeface="+mn-lt"/>
                          <a:ea typeface="+mn-ea"/>
                          <a:cs typeface="+mn-cs"/>
                        </a:rPr>
                        <a:t>、</a:t>
                      </a:r>
                      <a:r>
                        <a:rPr kumimoji="1" lang="ja-JP" altLang="ja-JP" sz="1350" b="1" kern="1200" dirty="0">
                          <a:solidFill>
                            <a:schemeClr val="tx1"/>
                          </a:solidFill>
                          <a:effectLst/>
                          <a:latin typeface="+mn-lt"/>
                          <a:ea typeface="+mn-ea"/>
                          <a:cs typeface="+mn-cs"/>
                        </a:rPr>
                        <a:t>「大声なし」</a:t>
                      </a:r>
                      <a:r>
                        <a:rPr kumimoji="1" lang="ja-JP" altLang="en-US" sz="1350" b="1" kern="1200" dirty="0">
                          <a:solidFill>
                            <a:schemeClr val="tx1"/>
                          </a:solidFill>
                          <a:effectLst/>
                          <a:latin typeface="+mn-lt"/>
                          <a:ea typeface="+mn-ea"/>
                          <a:cs typeface="+mn-cs"/>
                        </a:rPr>
                        <a:t>の</a:t>
                      </a:r>
                      <a:r>
                        <a:rPr kumimoji="1" lang="ja-JP" altLang="ja-JP" sz="1350" b="1" kern="1200" dirty="0">
                          <a:solidFill>
                            <a:schemeClr val="tx1"/>
                          </a:solidFill>
                          <a:effectLst/>
                          <a:latin typeface="+mn-lt"/>
                          <a:ea typeface="+mn-ea"/>
                          <a:cs typeface="+mn-cs"/>
                        </a:rPr>
                        <a:t>エリアを</a:t>
                      </a:r>
                      <a:r>
                        <a:rPr kumimoji="1" lang="ja-JP" altLang="en-US" sz="1350" b="1" kern="1200" dirty="0">
                          <a:solidFill>
                            <a:schemeClr val="tx1"/>
                          </a:solidFill>
                          <a:effectLst/>
                          <a:latin typeface="+mn-lt"/>
                          <a:ea typeface="+mn-ea"/>
                          <a:cs typeface="+mn-cs"/>
                        </a:rPr>
                        <a:t>明確に区分</a:t>
                      </a:r>
                      <a:r>
                        <a:rPr kumimoji="1" lang="ja-JP" altLang="ja-JP" sz="1350" b="1" kern="1200" dirty="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30950364"/>
                  </a:ext>
                </a:extLst>
              </a:tr>
              <a:tr h="818353">
                <a:tc vMerge="1">
                  <a:txBody>
                    <a:bodyPr/>
                    <a:lstStyle/>
                    <a:p>
                      <a:endParaRPr kumimoji="1" lang="ja-JP" altLang="en-US"/>
                    </a:p>
                  </a:txBody>
                  <a:tcPr/>
                </a:tc>
                <a:tc>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大声なしのエリア：</a:t>
                      </a:r>
                      <a:r>
                        <a:rPr kumimoji="1" lang="en-US" altLang="ja-JP" sz="1400" b="0" dirty="0">
                          <a:solidFill>
                            <a:schemeClr val="tx1"/>
                          </a:solidFill>
                          <a:latin typeface="メイリオ" panose="020B0604030504040204" pitchFamily="50" charset="-128"/>
                          <a:ea typeface="メイリオ" panose="020B0604030504040204" pitchFamily="50" charset="-128"/>
                        </a:rPr>
                        <a:t>100</a:t>
                      </a:r>
                      <a:r>
                        <a:rPr kumimoji="1" lang="ja-JP" altLang="en-US" sz="1400" b="0" dirty="0">
                          <a:solidFill>
                            <a:schemeClr val="tx1"/>
                          </a:solidFill>
                          <a:latin typeface="メイリオ" panose="020B0604030504040204" pitchFamily="50" charset="-128"/>
                          <a:ea typeface="メイリオ" panose="020B0604030504040204" pitchFamily="50" charset="-128"/>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大声ありのエリア：</a:t>
                      </a:r>
                      <a:r>
                        <a:rPr kumimoji="1" lang="en-US" altLang="ja-JP" sz="1400" b="0" dirty="0">
                          <a:solidFill>
                            <a:schemeClr val="tx1"/>
                          </a:solidFill>
                          <a:latin typeface="メイリオ" panose="020B0604030504040204" pitchFamily="50" charset="-128"/>
                          <a:ea typeface="メイリオ" panose="020B0604030504040204" pitchFamily="50" charset="-128"/>
                        </a:rPr>
                        <a:t>50</a:t>
                      </a:r>
                      <a:r>
                        <a:rPr kumimoji="1" lang="ja-JP" altLang="en-US" sz="1400" b="0" dirty="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583405409"/>
                  </a:ext>
                </a:extLst>
              </a:tr>
              <a:tr h="20303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収容定員</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メイリオ" panose="020B0604030504040204" pitchFamily="50" charset="-128"/>
                          <a:ea typeface="メイリオ" panose="020B0604030504040204" pitchFamily="50" charset="-128"/>
                        </a:rPr>
                        <a:t>ー</a:t>
                      </a: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lnSpc>
                          <a:spcPts val="1600"/>
                        </a:lnSpc>
                      </a:pPr>
                      <a:r>
                        <a:rPr kumimoji="1" lang="en-US" altLang="ja-JP" sz="1400" b="1" dirty="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728139972"/>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参加人数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1,000</a:t>
                      </a: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人 （注）</a:t>
                      </a: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695762476"/>
                  </a:ext>
                </a:extLst>
              </a:tr>
              <a:tr h="441606">
                <a:tc>
                  <a:txBody>
                    <a:bodyPr/>
                    <a:lstStyle/>
                    <a:p>
                      <a:pPr algn="ctr"/>
                      <a:r>
                        <a:rPr kumimoji="1" lang="ja-JP" altLang="en-US" sz="1400" b="1" dirty="0">
                          <a:latin typeface="メイリオ" panose="020B0604030504040204" pitchFamily="50" charset="-128"/>
                          <a:ea typeface="メイリオ" panose="020B0604030504040204" pitchFamily="50" charset="-128"/>
                        </a:rPr>
                        <a:t>その他</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特記事項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　</a:t>
                      </a:r>
                      <a:r>
                        <a:rPr kumimoji="1" lang="ja-JP" altLang="en-US" sz="1100" kern="1200" dirty="0">
                          <a:solidFill>
                            <a:schemeClr val="tx1"/>
                          </a:solidFill>
                          <a:latin typeface="メイリオ" panose="020B0604030504040204" pitchFamily="50" charset="-128"/>
                          <a:ea typeface="メイリオ" panose="020B0604030504040204" pitchFamily="50" charset="-128"/>
                          <a:cs typeface="+mn-cs"/>
                        </a:rPr>
                        <a:t>イベントの内容から、大声なしで開催と判断する。会場では、感染防止の為に、注意喚起を促す。</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93465174"/>
                  </a:ext>
                </a:extLst>
              </a:tr>
            </a:tbl>
          </a:graphicData>
        </a:graphic>
      </p:graphicFrame>
      <p:sp>
        <p:nvSpPr>
          <p:cNvPr id="93" name="正方形/長方形 92"/>
          <p:cNvSpPr/>
          <p:nvPr/>
        </p:nvSpPr>
        <p:spPr>
          <a:xfrm>
            <a:off x="1372080" y="536873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正方形/長方形 14"/>
          <p:cNvSpPr/>
          <p:nvPr/>
        </p:nvSpPr>
        <p:spPr>
          <a:xfrm>
            <a:off x="4191455" y="5317464"/>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正方形/長方形 15"/>
          <p:cNvSpPr/>
          <p:nvPr/>
        </p:nvSpPr>
        <p:spPr>
          <a:xfrm>
            <a:off x="1372080" y="620961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正方形/長方形 16"/>
          <p:cNvSpPr/>
          <p:nvPr/>
        </p:nvSpPr>
        <p:spPr>
          <a:xfrm>
            <a:off x="4183659" y="6183842"/>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1372080" y="7070389"/>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089880" y="6949932"/>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5" name="グラフィックス 4" descr="チェック マーク">
            <a:extLst>
              <a:ext uri="{FF2B5EF4-FFF2-40B4-BE49-F238E27FC236}">
                <a16:creationId xmlns:a16="http://schemas.microsoft.com/office/drawing/2014/main" id="{74A6F9F9-151E-CF9B-822A-C65EDAC1D1B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67127" y="5289654"/>
            <a:ext cx="235620" cy="235620"/>
          </a:xfrm>
          <a:prstGeom prst="rect">
            <a:avLst/>
          </a:prstGeom>
        </p:spPr>
      </p:pic>
    </p:spTree>
    <p:extLst>
      <p:ext uri="{BB962C8B-B14F-4D97-AF65-F5344CB8AC3E}">
        <p14:creationId xmlns:p14="http://schemas.microsoft.com/office/powerpoint/2010/main" val="168002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60741770"/>
              </p:ext>
            </p:extLst>
          </p:nvPr>
        </p:nvGraphicFramePr>
        <p:xfrm>
          <a:off x="153167" y="2318315"/>
          <a:ext cx="6545535" cy="725019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　（１）感染経路に応じた感染対策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適切なマスク（不織布マスクを推奨</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以下同じ</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）の正しい着用の周知・徹底</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）大声の定義を「観客等が、①通常よりも大きな声量で、②反復・継続的に声を発すること」とする。</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機械換気による常時換気又は窓開け換気</a:t>
                      </a:r>
                      <a:endParaRPr kumimoji="1" lang="en-US" altLang="ja-JP"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適切なマスクの正しい着用の周知・徹底</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イベント会場</a:t>
                      </a: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イベント参加者によるこまめな手洗・手指消毒の徹底や、主催者側によるイベント会場（客席、入退場口やトイレ等の共用部）の消毒の実施</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bl>
          </a:graphicData>
        </a:graphic>
      </p:graphicFrame>
      <p:grpSp>
        <p:nvGrpSpPr>
          <p:cNvPr id="36" name="グループ化 35"/>
          <p:cNvGrpSpPr/>
          <p:nvPr/>
        </p:nvGrpSpPr>
        <p:grpSpPr>
          <a:xfrm>
            <a:off x="127039" y="809094"/>
            <a:ext cx="6655527" cy="1425503"/>
            <a:chOff x="124955" y="1254625"/>
            <a:chExt cx="6655527"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489200" y="493957"/>
            <a:ext cx="4483101"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　令和４年９月２１日公開　香川県</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pic>
        <p:nvPicPr>
          <p:cNvPr id="5" name="グラフィックス 4" descr="チェック マーク">
            <a:extLst>
              <a:ext uri="{FF2B5EF4-FFF2-40B4-BE49-F238E27FC236}">
                <a16:creationId xmlns:a16="http://schemas.microsoft.com/office/drawing/2014/main" id="{79403771-9DBD-4472-5CF2-3A907D61372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03074" y="2924008"/>
            <a:ext cx="235620" cy="235620"/>
          </a:xfrm>
          <a:prstGeom prst="rect">
            <a:avLst/>
          </a:prstGeom>
        </p:spPr>
      </p:pic>
      <p:pic>
        <p:nvPicPr>
          <p:cNvPr id="7" name="グラフィックス 6" descr="チェック マーク">
            <a:extLst>
              <a:ext uri="{FF2B5EF4-FFF2-40B4-BE49-F238E27FC236}">
                <a16:creationId xmlns:a16="http://schemas.microsoft.com/office/drawing/2014/main" id="{37F0C551-09BE-CFF2-4334-9ACAA1043FF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03074" y="3417781"/>
            <a:ext cx="235620" cy="235620"/>
          </a:xfrm>
          <a:prstGeom prst="rect">
            <a:avLst/>
          </a:prstGeom>
        </p:spPr>
      </p:pic>
      <p:pic>
        <p:nvPicPr>
          <p:cNvPr id="8" name="グラフィックス 7" descr="チェック マーク">
            <a:extLst>
              <a:ext uri="{FF2B5EF4-FFF2-40B4-BE49-F238E27FC236}">
                <a16:creationId xmlns:a16="http://schemas.microsoft.com/office/drawing/2014/main" id="{2EAB084C-9150-24FF-7522-73F161DEFD4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03074" y="8069336"/>
            <a:ext cx="235620" cy="235620"/>
          </a:xfrm>
          <a:prstGeom prst="rect">
            <a:avLst/>
          </a:prstGeom>
        </p:spPr>
      </p:pic>
      <p:pic>
        <p:nvPicPr>
          <p:cNvPr id="9" name="グラフィックス 8" descr="チェック マーク">
            <a:extLst>
              <a:ext uri="{FF2B5EF4-FFF2-40B4-BE49-F238E27FC236}">
                <a16:creationId xmlns:a16="http://schemas.microsoft.com/office/drawing/2014/main" id="{2137421B-36D9-FE72-01C8-59A57BC2B35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03073" y="8738094"/>
            <a:ext cx="235620" cy="235620"/>
          </a:xfrm>
          <a:prstGeom prst="rect">
            <a:avLst/>
          </a:prstGeom>
        </p:spPr>
      </p:pic>
      <p:cxnSp>
        <p:nvCxnSpPr>
          <p:cNvPr id="22" name="直線コネクタ 21">
            <a:extLst>
              <a:ext uri="{FF2B5EF4-FFF2-40B4-BE49-F238E27FC236}">
                <a16:creationId xmlns:a16="http://schemas.microsoft.com/office/drawing/2014/main" id="{DE9D9D36-6353-B5AC-AE17-94711793AF8B}"/>
              </a:ext>
            </a:extLst>
          </p:cNvPr>
          <p:cNvCxnSpPr>
            <a:cxnSpLocks/>
          </p:cNvCxnSpPr>
          <p:nvPr/>
        </p:nvCxnSpPr>
        <p:spPr>
          <a:xfrm>
            <a:off x="2009273" y="7303168"/>
            <a:ext cx="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344A1697-1531-79F1-CAD5-543032129CA3}"/>
              </a:ext>
            </a:extLst>
          </p:cNvPr>
          <p:cNvCxnSpPr>
            <a:cxnSpLocks/>
          </p:cNvCxnSpPr>
          <p:nvPr/>
        </p:nvCxnSpPr>
        <p:spPr>
          <a:xfrm flipH="1">
            <a:off x="1953288" y="6481567"/>
            <a:ext cx="135191" cy="944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3A189299-1279-607B-43CB-D3270D882BD4}"/>
              </a:ext>
            </a:extLst>
          </p:cNvPr>
          <p:cNvCxnSpPr>
            <a:cxnSpLocks/>
          </p:cNvCxnSpPr>
          <p:nvPr/>
        </p:nvCxnSpPr>
        <p:spPr>
          <a:xfrm flipH="1">
            <a:off x="1953290" y="5814124"/>
            <a:ext cx="135191" cy="944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9861337F-FD66-F54E-5B81-A8BADAD3E7AD}"/>
              </a:ext>
            </a:extLst>
          </p:cNvPr>
          <p:cNvCxnSpPr>
            <a:cxnSpLocks/>
          </p:cNvCxnSpPr>
          <p:nvPr/>
        </p:nvCxnSpPr>
        <p:spPr>
          <a:xfrm flipH="1">
            <a:off x="1953288" y="5146681"/>
            <a:ext cx="135191" cy="944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直線コネクタ 3">
            <a:extLst>
              <a:ext uri="{FF2B5EF4-FFF2-40B4-BE49-F238E27FC236}">
                <a16:creationId xmlns:a16="http://schemas.microsoft.com/office/drawing/2014/main" id="{029357F4-44BF-82F9-6C94-8AD4A9CB6F8F}"/>
              </a:ext>
            </a:extLst>
          </p:cNvPr>
          <p:cNvCxnSpPr>
            <a:cxnSpLocks/>
          </p:cNvCxnSpPr>
          <p:nvPr/>
        </p:nvCxnSpPr>
        <p:spPr>
          <a:xfrm flipH="1">
            <a:off x="1953288" y="6763879"/>
            <a:ext cx="122123" cy="838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BFADD4AB-CF54-678B-65B4-FDCD9AAEF5E4}"/>
              </a:ext>
            </a:extLst>
          </p:cNvPr>
          <p:cNvCxnSpPr>
            <a:cxnSpLocks/>
          </p:cNvCxnSpPr>
          <p:nvPr/>
        </p:nvCxnSpPr>
        <p:spPr>
          <a:xfrm flipH="1">
            <a:off x="1966356" y="7238880"/>
            <a:ext cx="122123" cy="838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169220184"/>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１．イベント参加者の感染対策</a:t>
                      </a:r>
                      <a:endParaRPr kumimoji="1" lang="en-US" altLang="ja-JP" sz="1600" b="1" kern="1200" dirty="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④飲食時の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前項（１）感染経路に応じた感染対策と併せて、飲食時の感染対策（食事中以外のマスク着用、飲食に伴いマスクを外す際の会話自粛等）の徹底の周知</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t>⑤イベント前の感染対策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発熱等の症状がある者のイベント参加の自粛の呼びかけ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イベントで感染者が発生した際の参加者への注意喚起</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２．出演者やスタッフの感染対策</a:t>
                      </a:r>
                      <a:endParaRPr kumimoji="1" lang="en-US" altLang="ja-JP" sz="1600" b="1" kern="1200" dirty="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718322791"/>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⑦出演者や</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スタッフの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出演者やスタッフによる、練習時・本番等における前項（１）感染経路に応じた感染対策に加え、健康管理や必要に応じた検査等の実施</a:t>
                      </a:r>
                    </a:p>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舞台と客席との適切な距離の確保など、出演者やスタッフから参加者に感染させないための対策の実施</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689294444"/>
                  </a:ext>
                </a:extLst>
              </a:tr>
            </a:tbl>
          </a:graphicData>
        </a:graphic>
      </p:graphicFrame>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3</a:t>
            </a:r>
          </a:p>
        </p:txBody>
      </p:sp>
      <p:sp>
        <p:nvSpPr>
          <p:cNvPr id="14" name="テキスト ボックス 13"/>
          <p:cNvSpPr txBox="1"/>
          <p:nvPr/>
        </p:nvSpPr>
        <p:spPr>
          <a:xfrm>
            <a:off x="2508250" y="493957"/>
            <a:ext cx="4464051"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　令和４年９月２１日公開　香川県</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pic>
        <p:nvPicPr>
          <p:cNvPr id="4" name="グラフィックス 3" descr="チェック マーク">
            <a:extLst>
              <a:ext uri="{FF2B5EF4-FFF2-40B4-BE49-F238E27FC236}">
                <a16:creationId xmlns:a16="http://schemas.microsoft.com/office/drawing/2014/main" id="{551F5193-CE6B-9553-84BD-6D16D90E7BF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76518" y="3338193"/>
            <a:ext cx="235620" cy="235620"/>
          </a:xfrm>
          <a:prstGeom prst="rect">
            <a:avLst/>
          </a:prstGeom>
        </p:spPr>
      </p:pic>
      <p:pic>
        <p:nvPicPr>
          <p:cNvPr id="5" name="グラフィックス 4" descr="チェック マーク">
            <a:extLst>
              <a:ext uri="{FF2B5EF4-FFF2-40B4-BE49-F238E27FC236}">
                <a16:creationId xmlns:a16="http://schemas.microsoft.com/office/drawing/2014/main" id="{A5600F6D-D2DE-F322-1C93-A4BA4297F5D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76518" y="6052681"/>
            <a:ext cx="235620" cy="235620"/>
          </a:xfrm>
          <a:prstGeom prst="rect">
            <a:avLst/>
          </a:prstGeom>
        </p:spPr>
      </p:pic>
      <p:pic>
        <p:nvPicPr>
          <p:cNvPr id="7" name="グラフィックス 6" descr="チェック マーク">
            <a:extLst>
              <a:ext uri="{FF2B5EF4-FFF2-40B4-BE49-F238E27FC236}">
                <a16:creationId xmlns:a16="http://schemas.microsoft.com/office/drawing/2014/main" id="{A007CB6D-D1A9-7C53-02D3-9FD1015F1E5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76518" y="4883527"/>
            <a:ext cx="235620" cy="235620"/>
          </a:xfrm>
          <a:prstGeom prst="rect">
            <a:avLst/>
          </a:prstGeom>
        </p:spPr>
      </p:pic>
      <p:pic>
        <p:nvPicPr>
          <p:cNvPr id="8" name="グラフィックス 7" descr="チェック マーク">
            <a:extLst>
              <a:ext uri="{FF2B5EF4-FFF2-40B4-BE49-F238E27FC236}">
                <a16:creationId xmlns:a16="http://schemas.microsoft.com/office/drawing/2014/main" id="{1B711209-4F29-2DD3-5DF6-C9521C3FE5B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76518" y="7457456"/>
            <a:ext cx="235620" cy="235620"/>
          </a:xfrm>
          <a:prstGeom prst="rect">
            <a:avLst/>
          </a:prstGeom>
        </p:spPr>
      </p:pic>
      <p:pic>
        <p:nvPicPr>
          <p:cNvPr id="21" name="グラフィックス 20" descr="チェック マーク">
            <a:extLst>
              <a:ext uri="{FF2B5EF4-FFF2-40B4-BE49-F238E27FC236}">
                <a16:creationId xmlns:a16="http://schemas.microsoft.com/office/drawing/2014/main" id="{37A59290-3D5C-F72B-7D85-3BBBE533BAA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76518" y="8144629"/>
            <a:ext cx="235620" cy="235620"/>
          </a:xfrm>
          <a:prstGeom prst="rect">
            <a:avLst/>
          </a:prstGeom>
        </p:spPr>
      </p:pic>
    </p:spTree>
    <p:extLst>
      <p:ext uri="{BB962C8B-B14F-4D97-AF65-F5344CB8AC3E}">
        <p14:creationId xmlns:p14="http://schemas.microsoft.com/office/powerpoint/2010/main" val="27711016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4395</TotalTime>
  <Words>1049</Words>
  <Application>Microsoft Office PowerPoint</Application>
  <PresentationFormat>A4 210 x 297 mm</PresentationFormat>
  <Paragraphs>111</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観光協会 さぬき市</cp:lastModifiedBy>
  <cp:revision>630</cp:revision>
  <cp:lastPrinted>2022-10-20T06:09:39Z</cp:lastPrinted>
  <dcterms:created xsi:type="dcterms:W3CDTF">2021-06-21T06:44:25Z</dcterms:created>
  <dcterms:modified xsi:type="dcterms:W3CDTF">2022-10-20T06:23:16Z</dcterms:modified>
</cp:coreProperties>
</file>